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769" r:id="rId4"/>
  </p:sldMasterIdLst>
  <p:notesMasterIdLst>
    <p:notesMasterId r:id="rId27"/>
  </p:notesMasterIdLst>
  <p:handoutMasterIdLst>
    <p:handoutMasterId r:id="rId28"/>
  </p:handoutMasterIdLst>
  <p:sldIdLst>
    <p:sldId id="357" r:id="rId5"/>
    <p:sldId id="358" r:id="rId6"/>
    <p:sldId id="359" r:id="rId7"/>
    <p:sldId id="360" r:id="rId8"/>
    <p:sldId id="361" r:id="rId9"/>
    <p:sldId id="362" r:id="rId10"/>
    <p:sldId id="363" r:id="rId11"/>
    <p:sldId id="364" r:id="rId12"/>
    <p:sldId id="365" r:id="rId13"/>
    <p:sldId id="366" r:id="rId14"/>
    <p:sldId id="367" r:id="rId15"/>
    <p:sldId id="368" r:id="rId16"/>
    <p:sldId id="369" r:id="rId17"/>
    <p:sldId id="370" r:id="rId18"/>
    <p:sldId id="371" r:id="rId19"/>
    <p:sldId id="372" r:id="rId20"/>
    <p:sldId id="373" r:id="rId21"/>
    <p:sldId id="374" r:id="rId22"/>
    <p:sldId id="375" r:id="rId23"/>
    <p:sldId id="376" r:id="rId24"/>
    <p:sldId id="377" r:id="rId25"/>
    <p:sldId id="378" r:id="rId26"/>
  </p:sldIdLst>
  <p:sldSz cx="9144000" cy="6858000" type="screen4x3"/>
  <p:notesSz cx="9271000" cy="6985000"/>
  <p:defaultTextStyle>
    <a:defPPr>
      <a:defRPr lang="en-US"/>
    </a:defPPr>
    <a:lvl1pPr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400" u="sng"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1400" u="sng"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1400" u="sng"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1400" u="sng"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470">
          <p15:clr>
            <a:srgbClr val="A4A3A4"/>
          </p15:clr>
        </p15:guide>
        <p15:guide id="2" orient="horz" pos="469">
          <p15:clr>
            <a:srgbClr val="A4A3A4"/>
          </p15:clr>
        </p15:guide>
        <p15:guide id="3" orient="horz" pos="349">
          <p15:clr>
            <a:srgbClr val="A4A3A4"/>
          </p15:clr>
        </p15:guide>
        <p15:guide id="4" pos="2835">
          <p15:clr>
            <a:srgbClr val="A4A3A4"/>
          </p15:clr>
        </p15:guide>
      </p15:sldGuideLst>
    </p:ext>
    <p:ext uri="{2D200454-40CA-4A62-9FC3-DE9A4176ACB9}">
      <p15:notesGuideLst xmlns:p15="http://schemas.microsoft.com/office/powerpoint/2012/main">
        <p15:guide id="1" orient="horz" pos="2200">
          <p15:clr>
            <a:srgbClr val="A4A3A4"/>
          </p15:clr>
        </p15:guide>
        <p15:guide id="2" pos="292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ipper, Jennifer" initials="SJ" lastIdx="11" clrIdx="0"/>
  <p:cmAuthor id="1" name="Loren Aytona" initials="" lastIdx="37"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2E3"/>
    <a:srgbClr val="047BC1"/>
    <a:srgbClr val="F7F7F7"/>
    <a:srgbClr val="92278F"/>
    <a:srgbClr val="EDFDFF"/>
    <a:srgbClr val="EEDACF"/>
    <a:srgbClr val="D2492A"/>
    <a:srgbClr val="00A0AF"/>
    <a:srgbClr val="000000"/>
    <a:srgbClr val="C862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744"/>
    <p:restoredTop sz="89498" autoAdjust="0"/>
  </p:normalViewPr>
  <p:slideViewPr>
    <p:cSldViewPr snapToGrid="0">
      <p:cViewPr varScale="1">
        <p:scale>
          <a:sx n="60" d="100"/>
          <a:sy n="60" d="100"/>
        </p:scale>
        <p:origin x="1800" y="56"/>
      </p:cViewPr>
      <p:guideLst>
        <p:guide orient="horz" pos="470"/>
        <p:guide orient="horz" pos="469"/>
        <p:guide orient="horz" pos="349"/>
        <p:guide pos="28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65" d="100"/>
          <a:sy n="165" d="100"/>
        </p:scale>
        <p:origin x="288" y="192"/>
      </p:cViewPr>
      <p:guideLst>
        <p:guide orient="horz" pos="2200"/>
        <p:guide pos="292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4498" name="Rectangle 2"/>
          <p:cNvSpPr>
            <a:spLocks noGrp="1" noChangeArrowheads="1"/>
          </p:cNvSpPr>
          <p:nvPr>
            <p:ph type="hdr" sz="quarter"/>
          </p:nvPr>
        </p:nvSpPr>
        <p:spPr bwMode="auto">
          <a:xfrm>
            <a:off x="0" y="0"/>
            <a:ext cx="4017963" cy="349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050" u="none">
                <a:latin typeface="Arial Narrow" pitchFamily="34" charset="0"/>
                <a:ea typeface="ＭＳ Ｐゴシック" pitchFamily="68" charset="-128"/>
                <a:cs typeface="+mn-cs"/>
              </a:defRPr>
            </a:lvl1pPr>
          </a:lstStyle>
          <a:p>
            <a:pPr>
              <a:defRPr/>
            </a:pPr>
            <a:endParaRPr lang="en-CA" dirty="0"/>
          </a:p>
        </p:txBody>
      </p:sp>
      <p:sp>
        <p:nvSpPr>
          <p:cNvPr id="234500" name="Rectangle 4"/>
          <p:cNvSpPr>
            <a:spLocks noGrp="1" noChangeArrowheads="1"/>
          </p:cNvSpPr>
          <p:nvPr>
            <p:ph type="ftr" sz="quarter" idx="2"/>
          </p:nvPr>
        </p:nvSpPr>
        <p:spPr bwMode="auto">
          <a:xfrm>
            <a:off x="0" y="6634163"/>
            <a:ext cx="5973763" cy="349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900" u="none">
                <a:latin typeface="Arial Narrow" pitchFamily="34" charset="0"/>
                <a:ea typeface="ＭＳ Ｐゴシック" pitchFamily="68" charset="-128"/>
                <a:cs typeface="+mn-cs"/>
              </a:defRPr>
            </a:lvl1pPr>
          </a:lstStyle>
          <a:p>
            <a:pPr>
              <a:defRPr/>
            </a:pPr>
            <a:endParaRPr lang="en-CA"/>
          </a:p>
        </p:txBody>
      </p:sp>
      <p:sp>
        <p:nvSpPr>
          <p:cNvPr id="234501" name="Rectangle 5"/>
          <p:cNvSpPr>
            <a:spLocks noGrp="1" noChangeArrowheads="1"/>
          </p:cNvSpPr>
          <p:nvPr>
            <p:ph type="sldNum" sz="quarter" idx="3"/>
          </p:nvPr>
        </p:nvSpPr>
        <p:spPr bwMode="auto">
          <a:xfrm>
            <a:off x="8267700" y="6634163"/>
            <a:ext cx="1001713" cy="349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u="none"/>
            </a:lvl1pPr>
          </a:lstStyle>
          <a:p>
            <a:fld id="{7E981981-9D94-4DEE-BB6F-8340CF993D55}" type="slidenum">
              <a:rPr lang="en-CA" altLang="en-US"/>
              <a:pPr/>
              <a:t>‹#›</a:t>
            </a:fld>
            <a:endParaRPr lang="en-CA" altLang="en-US"/>
          </a:p>
        </p:txBody>
      </p:sp>
    </p:spTree>
    <p:extLst>
      <p:ext uri="{BB962C8B-B14F-4D97-AF65-F5344CB8AC3E}">
        <p14:creationId xmlns:p14="http://schemas.microsoft.com/office/powerpoint/2010/main" val="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4017963" cy="349250"/>
          </a:xfrm>
          <a:prstGeom prst="rect">
            <a:avLst/>
          </a:prstGeom>
          <a:noFill/>
          <a:ln w="9525">
            <a:noFill/>
            <a:miter lim="800000"/>
            <a:headEnd/>
            <a:tailEnd/>
          </a:ln>
        </p:spPr>
        <p:txBody>
          <a:bodyPr vert="horz" wrap="square" lIns="92879" tIns="46440" rIns="92879" bIns="46440" numCol="1" anchor="t" anchorCtr="0" compatLnSpc="1">
            <a:prstTxWarp prst="textNoShape">
              <a:avLst/>
            </a:prstTxWarp>
          </a:bodyPr>
          <a:lstStyle>
            <a:lvl1pPr defTabSz="463550" eaLnBrk="0" hangingPunct="0">
              <a:spcBef>
                <a:spcPct val="0"/>
              </a:spcBef>
              <a:defRPr sz="1200" u="none">
                <a:latin typeface="Arial" charset="0"/>
                <a:ea typeface="ＭＳ Ｐゴシック" pitchFamily="68" charset="-128"/>
                <a:cs typeface="+mn-cs"/>
              </a:defRPr>
            </a:lvl1pPr>
          </a:lstStyle>
          <a:p>
            <a:pPr>
              <a:defRPr/>
            </a:pPr>
            <a:endParaRPr lang="en-CA"/>
          </a:p>
        </p:txBody>
      </p:sp>
      <p:sp>
        <p:nvSpPr>
          <p:cNvPr id="58371" name="Rectangle 3"/>
          <p:cNvSpPr>
            <a:spLocks noGrp="1" noChangeArrowheads="1"/>
          </p:cNvSpPr>
          <p:nvPr>
            <p:ph type="dt" idx="1"/>
          </p:nvPr>
        </p:nvSpPr>
        <p:spPr bwMode="auto">
          <a:xfrm>
            <a:off x="5251450" y="0"/>
            <a:ext cx="4017963" cy="349250"/>
          </a:xfrm>
          <a:prstGeom prst="rect">
            <a:avLst/>
          </a:prstGeom>
          <a:noFill/>
          <a:ln w="9525">
            <a:noFill/>
            <a:miter lim="800000"/>
            <a:headEnd/>
            <a:tailEnd/>
          </a:ln>
        </p:spPr>
        <p:txBody>
          <a:bodyPr vert="horz" wrap="square" lIns="92879" tIns="46440" rIns="92879" bIns="46440" numCol="1" anchor="t" anchorCtr="0" compatLnSpc="1">
            <a:prstTxWarp prst="textNoShape">
              <a:avLst/>
            </a:prstTxWarp>
          </a:bodyPr>
          <a:lstStyle>
            <a:lvl1pPr algn="r" defTabSz="463550" eaLnBrk="0" hangingPunct="0">
              <a:defRPr sz="1200" u="none"/>
            </a:lvl1pPr>
          </a:lstStyle>
          <a:p>
            <a:fld id="{24F56CF2-DCFE-4A13-AF35-E1D99AC3E997}" type="datetime1">
              <a:rPr lang="en-CA" altLang="en-US"/>
              <a:pPr/>
              <a:t>2022-08-04</a:t>
            </a:fld>
            <a:endParaRPr lang="en-CA" altLang="en-US"/>
          </a:p>
        </p:txBody>
      </p:sp>
      <p:sp>
        <p:nvSpPr>
          <p:cNvPr id="32772" name="Rectangle 4"/>
          <p:cNvSpPr>
            <a:spLocks noGrp="1" noRot="1" noChangeAspect="1" noChangeArrowheads="1" noTextEdit="1"/>
          </p:cNvSpPr>
          <p:nvPr>
            <p:ph type="sldImg" idx="2"/>
          </p:nvPr>
        </p:nvSpPr>
        <p:spPr bwMode="auto">
          <a:xfrm>
            <a:off x="2889250" y="523875"/>
            <a:ext cx="3492500" cy="26193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8373" name="Rectangle 5"/>
          <p:cNvSpPr>
            <a:spLocks noGrp="1" noChangeArrowheads="1"/>
          </p:cNvSpPr>
          <p:nvPr>
            <p:ph type="body" sz="quarter" idx="3"/>
          </p:nvPr>
        </p:nvSpPr>
        <p:spPr bwMode="auto">
          <a:xfrm>
            <a:off x="927100" y="3317875"/>
            <a:ext cx="7416800" cy="3143250"/>
          </a:xfrm>
          <a:prstGeom prst="rect">
            <a:avLst/>
          </a:prstGeom>
          <a:noFill/>
          <a:ln w="9525">
            <a:noFill/>
            <a:miter lim="800000"/>
            <a:headEnd/>
            <a:tailEnd/>
          </a:ln>
        </p:spPr>
        <p:txBody>
          <a:bodyPr vert="horz" wrap="square" lIns="92879" tIns="46440" rIns="92879" bIns="46440"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58374" name="Rectangle 6"/>
          <p:cNvSpPr>
            <a:spLocks noGrp="1" noChangeArrowheads="1"/>
          </p:cNvSpPr>
          <p:nvPr>
            <p:ph type="ftr" sz="quarter" idx="4"/>
          </p:nvPr>
        </p:nvSpPr>
        <p:spPr bwMode="auto">
          <a:xfrm>
            <a:off x="0" y="6634163"/>
            <a:ext cx="4017963" cy="349250"/>
          </a:xfrm>
          <a:prstGeom prst="rect">
            <a:avLst/>
          </a:prstGeom>
          <a:noFill/>
          <a:ln w="9525">
            <a:noFill/>
            <a:miter lim="800000"/>
            <a:headEnd/>
            <a:tailEnd/>
          </a:ln>
        </p:spPr>
        <p:txBody>
          <a:bodyPr vert="horz" wrap="square" lIns="92879" tIns="46440" rIns="92879" bIns="46440" numCol="1" anchor="b" anchorCtr="0" compatLnSpc="1">
            <a:prstTxWarp prst="textNoShape">
              <a:avLst/>
            </a:prstTxWarp>
          </a:bodyPr>
          <a:lstStyle>
            <a:lvl1pPr defTabSz="463550" eaLnBrk="0" hangingPunct="0">
              <a:spcBef>
                <a:spcPct val="0"/>
              </a:spcBef>
              <a:defRPr sz="1200" u="none">
                <a:latin typeface="Arial" charset="0"/>
                <a:ea typeface="ＭＳ Ｐゴシック" pitchFamily="68" charset="-128"/>
                <a:cs typeface="+mn-cs"/>
              </a:defRPr>
            </a:lvl1pPr>
          </a:lstStyle>
          <a:p>
            <a:pPr>
              <a:defRPr/>
            </a:pPr>
            <a:endParaRPr lang="en-CA"/>
          </a:p>
        </p:txBody>
      </p:sp>
      <p:sp>
        <p:nvSpPr>
          <p:cNvPr id="58375" name="Rectangle 7"/>
          <p:cNvSpPr>
            <a:spLocks noGrp="1" noChangeArrowheads="1"/>
          </p:cNvSpPr>
          <p:nvPr>
            <p:ph type="sldNum" sz="quarter" idx="5"/>
          </p:nvPr>
        </p:nvSpPr>
        <p:spPr bwMode="auto">
          <a:xfrm>
            <a:off x="5251450" y="6634163"/>
            <a:ext cx="4017963" cy="349250"/>
          </a:xfrm>
          <a:prstGeom prst="rect">
            <a:avLst/>
          </a:prstGeom>
          <a:noFill/>
          <a:ln w="9525">
            <a:noFill/>
            <a:miter lim="800000"/>
            <a:headEnd/>
            <a:tailEnd/>
          </a:ln>
        </p:spPr>
        <p:txBody>
          <a:bodyPr vert="horz" wrap="square" lIns="92879" tIns="46440" rIns="92879" bIns="46440" numCol="1" anchor="b" anchorCtr="0" compatLnSpc="1">
            <a:prstTxWarp prst="textNoShape">
              <a:avLst/>
            </a:prstTxWarp>
          </a:bodyPr>
          <a:lstStyle>
            <a:lvl1pPr algn="r" defTabSz="463550" eaLnBrk="0" hangingPunct="0">
              <a:defRPr sz="1200" u="none"/>
            </a:lvl1pPr>
          </a:lstStyle>
          <a:p>
            <a:fld id="{0597D704-995A-451A-AAA2-B9462F0B3A37}" type="slidenum">
              <a:rPr lang="en-CA" altLang="en-US"/>
              <a:pPr/>
              <a:t>‹#›</a:t>
            </a:fld>
            <a:endParaRPr lang="en-CA"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ＭＳ Ｐゴシック" pitchFamily="68" charset="-128"/>
      </a:defRPr>
    </a:lvl1pPr>
    <a:lvl2pPr marL="457200"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a:pPr/>
              <a:t>0</a:t>
            </a:fld>
            <a:endParaRPr lang="en-CA" altLang="en-US"/>
          </a:p>
        </p:txBody>
      </p:sp>
    </p:spTree>
    <p:extLst>
      <p:ext uri="{BB962C8B-B14F-4D97-AF65-F5344CB8AC3E}">
        <p14:creationId xmlns:p14="http://schemas.microsoft.com/office/powerpoint/2010/main" val="3965980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1115" indent="-231115">
              <a:buAutoNum type="arabicPeriod"/>
            </a:pPr>
            <a:r>
              <a:rPr lang="en-US" dirty="0"/>
              <a:t>Confidentiality</a:t>
            </a:r>
            <a:r>
              <a:rPr lang="en-US" baseline="0" dirty="0"/>
              <a:t> Pledge is required to be signed by all staff, outlines </a:t>
            </a:r>
            <a:r>
              <a:rPr lang="en-US" baseline="0" dirty="0" err="1"/>
              <a:t>dif</a:t>
            </a:r>
            <a:r>
              <a:rPr lang="en-US" baseline="0" dirty="0"/>
              <a:t> type of confidential information that must be protected (PI donor/recipient/NOK; legal, financial, operational, etc.)</a:t>
            </a:r>
          </a:p>
          <a:p>
            <a:pPr marL="231115" indent="-231115">
              <a:buAutoNum type="arabicPeriod"/>
            </a:pPr>
            <a:r>
              <a:rPr lang="en-US" baseline="0" dirty="0"/>
              <a:t>Breaches of confidentiality will be disciplined</a:t>
            </a:r>
            <a:endParaRPr lang="en-US" dirty="0"/>
          </a:p>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10</a:t>
            </a:fld>
            <a:endParaRPr lang="en-CA" altLang="en-US"/>
          </a:p>
        </p:txBody>
      </p:sp>
    </p:spTree>
    <p:extLst>
      <p:ext uri="{BB962C8B-B14F-4D97-AF65-F5344CB8AC3E}">
        <p14:creationId xmlns:p14="http://schemas.microsoft.com/office/powerpoint/2010/main" val="1900945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1115" indent="-231115">
              <a:buAutoNum type="arabicPeriod"/>
            </a:pPr>
            <a:r>
              <a:rPr lang="en-US" dirty="0"/>
              <a:t>Confidentiality</a:t>
            </a:r>
            <a:r>
              <a:rPr lang="en-US" baseline="0" dirty="0"/>
              <a:t> Pledge is required to be signed by all staff, outlines </a:t>
            </a:r>
            <a:r>
              <a:rPr lang="en-US" baseline="0" dirty="0" err="1"/>
              <a:t>dif</a:t>
            </a:r>
            <a:r>
              <a:rPr lang="en-US" baseline="0" dirty="0"/>
              <a:t> type of confidential information that must be protected (PI donor/recipient/NOK; legal, financial, operational, etc.)</a:t>
            </a:r>
          </a:p>
          <a:p>
            <a:pPr marL="231115" indent="-231115">
              <a:buAutoNum type="arabicPeriod"/>
            </a:pPr>
            <a:r>
              <a:rPr lang="en-US" baseline="0" dirty="0"/>
              <a:t>Breaches of confidentiality will be disciplined</a:t>
            </a:r>
            <a:endParaRPr lang="en-US" dirty="0"/>
          </a:p>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11</a:t>
            </a:fld>
            <a:endParaRPr lang="en-CA" altLang="en-US"/>
          </a:p>
        </p:txBody>
      </p:sp>
    </p:spTree>
    <p:extLst>
      <p:ext uri="{BB962C8B-B14F-4D97-AF65-F5344CB8AC3E}">
        <p14:creationId xmlns:p14="http://schemas.microsoft.com/office/powerpoint/2010/main" val="3388488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1115" indent="-231115">
              <a:buAutoNum type="arabicPeriod"/>
            </a:pPr>
            <a:r>
              <a:rPr lang="en-US" dirty="0"/>
              <a:t>Programs (music,</a:t>
            </a:r>
            <a:r>
              <a:rPr lang="en-US" baseline="0" dirty="0"/>
              <a:t> social media) may have ability to information/files from your device</a:t>
            </a:r>
          </a:p>
          <a:p>
            <a:pPr marL="231115" indent="-231115">
              <a:buAutoNum type="arabicPeriod"/>
            </a:pPr>
            <a:r>
              <a:rPr lang="en-US" baseline="0" dirty="0"/>
              <a:t>Device should be out of reach from other people</a:t>
            </a:r>
            <a:endParaRPr lang="en-US" dirty="0"/>
          </a:p>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12</a:t>
            </a:fld>
            <a:endParaRPr lang="en-CA" altLang="en-US"/>
          </a:p>
        </p:txBody>
      </p:sp>
    </p:spTree>
    <p:extLst>
      <p:ext uri="{BB962C8B-B14F-4D97-AF65-F5344CB8AC3E}">
        <p14:creationId xmlns:p14="http://schemas.microsoft.com/office/powerpoint/2010/main" val="39819469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1.</a:t>
            </a:r>
            <a:r>
              <a:rPr lang="en-US" baseline="0" dirty="0"/>
              <a:t>  </a:t>
            </a:r>
            <a:r>
              <a:rPr lang="en-US" dirty="0"/>
              <a:t>Further information regarding </a:t>
            </a:r>
            <a:r>
              <a:rPr lang="en-US" dirty="0" err="1"/>
              <a:t>iTx</a:t>
            </a:r>
            <a:r>
              <a:rPr lang="en-US" baseline="0" dirty="0"/>
              <a:t> chart audits are available including FAQs and a policy – speak to your manager or   director for further information and guidance</a:t>
            </a:r>
            <a:endParaRPr lang="en-US" dirty="0"/>
          </a:p>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15</a:t>
            </a:fld>
            <a:endParaRPr lang="en-CA" altLang="en-US"/>
          </a:p>
        </p:txBody>
      </p:sp>
    </p:spTree>
    <p:extLst>
      <p:ext uri="{BB962C8B-B14F-4D97-AF65-F5344CB8AC3E}">
        <p14:creationId xmlns:p14="http://schemas.microsoft.com/office/powerpoint/2010/main" val="3188364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1115" indent="-231115" defTabSz="924458">
              <a:buFontTx/>
              <a:buAutoNum type="arabicPeriod"/>
              <a:defRPr/>
            </a:pPr>
            <a:r>
              <a:rPr lang="en-CA" baseline="0" dirty="0"/>
              <a:t>Efforts are taken to </a:t>
            </a:r>
            <a:r>
              <a:rPr lang="en-CA" baseline="0" dirty="0" err="1"/>
              <a:t>redacte</a:t>
            </a:r>
            <a:r>
              <a:rPr lang="en-CA" baseline="0" dirty="0"/>
              <a:t> PI where necessary and limit information shared to minimal requirements </a:t>
            </a:r>
            <a:endParaRPr lang="en-CA" dirty="0"/>
          </a:p>
          <a:p>
            <a:pPr marL="231115" indent="-231115">
              <a:buAutoNum type="arabicPeriod"/>
            </a:pPr>
            <a:r>
              <a:rPr lang="en-CA" dirty="0"/>
              <a:t>Best practice, requirements are outlined in a Clinical</a:t>
            </a:r>
            <a:r>
              <a:rPr lang="en-CA" baseline="0" dirty="0"/>
              <a:t> Process Instruction (CPI). Speak to your Manager for guidance</a:t>
            </a:r>
          </a:p>
          <a:p>
            <a:pPr marL="231115" indent="-231115">
              <a:buAutoNum type="arabicPeriod"/>
            </a:pPr>
            <a:r>
              <a:rPr lang="en-CA" baseline="0" dirty="0"/>
              <a:t>Also, parameters on what mode of transmittal can be used (email, fax) based on encryption and most secure mode</a:t>
            </a:r>
          </a:p>
          <a:p>
            <a:pPr marL="231115" indent="-231115">
              <a:buAutoNum type="arabicPeriod"/>
            </a:pPr>
            <a:r>
              <a:rPr lang="en-CA" baseline="0" dirty="0"/>
              <a:t>Ontario Health (TGLN) works with other system partners who support donation/transplantation, such as Police and paramedics. Ontario Health (TGLN) can not readily share donor information with these partners. If requested for information, speak to your Manager or Director to determine if the appropriate legal authority/documentation is in place to allow sharing of information. </a:t>
            </a:r>
          </a:p>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16</a:t>
            </a:fld>
            <a:endParaRPr lang="en-CA" altLang="en-US"/>
          </a:p>
        </p:txBody>
      </p:sp>
    </p:spTree>
    <p:extLst>
      <p:ext uri="{BB962C8B-B14F-4D97-AF65-F5344CB8AC3E}">
        <p14:creationId xmlns:p14="http://schemas.microsoft.com/office/powerpoint/2010/main" val="1500043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CA" dirty="0"/>
              <a:t>Circumstance</a:t>
            </a:r>
            <a:r>
              <a:rPr lang="en-CA" baseline="0" dirty="0"/>
              <a:t> that may be encountered working in the PRC</a:t>
            </a:r>
            <a:endParaRPr lang="en-CA" dirty="0"/>
          </a:p>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18</a:t>
            </a:fld>
            <a:endParaRPr lang="en-CA" altLang="en-US"/>
          </a:p>
        </p:txBody>
      </p:sp>
    </p:spTree>
    <p:extLst>
      <p:ext uri="{BB962C8B-B14F-4D97-AF65-F5344CB8AC3E}">
        <p14:creationId xmlns:p14="http://schemas.microsoft.com/office/powerpoint/2010/main" val="4119490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1115" indent="-231115">
              <a:buAutoNum type="arabicPeriod"/>
            </a:pPr>
            <a:r>
              <a:rPr lang="en-US" dirty="0"/>
              <a:t>Increased focus related to reported breaches, rights of citizens </a:t>
            </a:r>
          </a:p>
          <a:p>
            <a:pPr marL="231115" indent="-231115">
              <a:buAutoNum type="arabicPeriod"/>
            </a:pPr>
            <a:r>
              <a:rPr lang="en-US" dirty="0"/>
              <a:t>Privacy is not a burden,</a:t>
            </a:r>
            <a:r>
              <a:rPr lang="en-US" baseline="0" dirty="0"/>
              <a:t> should be ingrained into your actions </a:t>
            </a:r>
            <a:endParaRPr lang="en-US" dirty="0"/>
          </a:p>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a:t>
            </a:fld>
            <a:endParaRPr lang="en-CA" altLang="en-US"/>
          </a:p>
        </p:txBody>
      </p:sp>
    </p:spTree>
    <p:extLst>
      <p:ext uri="{BB962C8B-B14F-4D97-AF65-F5344CB8AC3E}">
        <p14:creationId xmlns:p14="http://schemas.microsoft.com/office/powerpoint/2010/main" val="3371763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CA" dirty="0"/>
              <a:t>1. </a:t>
            </a:r>
          </a:p>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a:t>
            </a:fld>
            <a:endParaRPr lang="en-CA" altLang="en-US"/>
          </a:p>
        </p:txBody>
      </p:sp>
    </p:spTree>
    <p:extLst>
      <p:ext uri="{BB962C8B-B14F-4D97-AF65-F5344CB8AC3E}">
        <p14:creationId xmlns:p14="http://schemas.microsoft.com/office/powerpoint/2010/main" val="3524563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CA" dirty="0"/>
              <a:t>1. </a:t>
            </a:r>
          </a:p>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3</a:t>
            </a:fld>
            <a:endParaRPr lang="en-CA" altLang="en-US"/>
          </a:p>
        </p:txBody>
      </p:sp>
    </p:spTree>
    <p:extLst>
      <p:ext uri="{BB962C8B-B14F-4D97-AF65-F5344CB8AC3E}">
        <p14:creationId xmlns:p14="http://schemas.microsoft.com/office/powerpoint/2010/main" val="581962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1115" indent="-231115">
              <a:buAutoNum type="arabicPeriod"/>
            </a:pPr>
            <a:r>
              <a:rPr lang="en-US" dirty="0"/>
              <a:t>DSA require appropriate confidentiality</a:t>
            </a:r>
            <a:r>
              <a:rPr lang="en-US" baseline="0" dirty="0"/>
              <a:t> mechanisms in place</a:t>
            </a:r>
          </a:p>
          <a:p>
            <a:pPr marL="231115" indent="-231115">
              <a:buAutoNum type="arabicPeriod"/>
            </a:pPr>
            <a:r>
              <a:rPr lang="en-US" baseline="0" dirty="0"/>
              <a:t>Important to keep in mind that disclosure is only for purposes of OTDT</a:t>
            </a:r>
            <a:endParaRPr lang="en-US" dirty="0"/>
          </a:p>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4</a:t>
            </a:fld>
            <a:endParaRPr lang="en-CA" altLang="en-US"/>
          </a:p>
        </p:txBody>
      </p:sp>
    </p:spTree>
    <p:extLst>
      <p:ext uri="{BB962C8B-B14F-4D97-AF65-F5344CB8AC3E}">
        <p14:creationId xmlns:p14="http://schemas.microsoft.com/office/powerpoint/2010/main" val="1005077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CA" dirty="0"/>
              <a:t>1. </a:t>
            </a:r>
          </a:p>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5</a:t>
            </a:fld>
            <a:endParaRPr lang="en-CA" altLang="en-US"/>
          </a:p>
        </p:txBody>
      </p:sp>
    </p:spTree>
    <p:extLst>
      <p:ext uri="{BB962C8B-B14F-4D97-AF65-F5344CB8AC3E}">
        <p14:creationId xmlns:p14="http://schemas.microsoft.com/office/powerpoint/2010/main" val="1443189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New privacy legislations have greater penalties </a:t>
            </a:r>
          </a:p>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6</a:t>
            </a:fld>
            <a:endParaRPr lang="en-CA" altLang="en-US"/>
          </a:p>
        </p:txBody>
      </p:sp>
    </p:spTree>
    <p:extLst>
      <p:ext uri="{BB962C8B-B14F-4D97-AF65-F5344CB8AC3E}">
        <p14:creationId xmlns:p14="http://schemas.microsoft.com/office/powerpoint/2010/main" val="4049446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1. PHIPPA does not apply to Ontario Health</a:t>
            </a:r>
            <a:r>
              <a:rPr lang="en-US" baseline="0" dirty="0"/>
              <a:t> (</a:t>
            </a:r>
            <a:r>
              <a:rPr lang="en-US" dirty="0"/>
              <a:t>TGLN), but staff working in a hospital must guard</a:t>
            </a:r>
            <a:r>
              <a:rPr lang="en-US" baseline="0" dirty="0"/>
              <a:t> against doing anything that would bring you into the hospital’s breach of PHIPPA</a:t>
            </a:r>
            <a:endParaRPr lang="en-US" dirty="0"/>
          </a:p>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7</a:t>
            </a:fld>
            <a:endParaRPr lang="en-CA" altLang="en-US"/>
          </a:p>
        </p:txBody>
      </p:sp>
    </p:spTree>
    <p:extLst>
      <p:ext uri="{BB962C8B-B14F-4D97-AF65-F5344CB8AC3E}">
        <p14:creationId xmlns:p14="http://schemas.microsoft.com/office/powerpoint/2010/main" val="1849332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1115" indent="-231115">
              <a:buAutoNum type="arabicPeriod"/>
            </a:pPr>
            <a:r>
              <a:rPr lang="en-US" dirty="0"/>
              <a:t>Ontario Health</a:t>
            </a:r>
            <a:r>
              <a:rPr lang="en-US" baseline="0" dirty="0"/>
              <a:t> (</a:t>
            </a:r>
            <a:r>
              <a:rPr lang="en-US" dirty="0"/>
              <a:t>TGLN) typically works with PI regarding deceased individuals;</a:t>
            </a:r>
            <a:r>
              <a:rPr lang="en-US" baseline="0" dirty="0"/>
              <a:t> disclosure of unauthorized access is more complicated</a:t>
            </a:r>
          </a:p>
          <a:p>
            <a:pPr marL="231115" indent="-231115">
              <a:buAutoNum type="arabicPeriod"/>
            </a:pPr>
            <a:r>
              <a:rPr lang="en-US" baseline="0" dirty="0"/>
              <a:t>Notify Privacy Officer who will provide guidance and coordinate response to breaches</a:t>
            </a:r>
            <a:endParaRPr lang="en-US" dirty="0"/>
          </a:p>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8</a:t>
            </a:fld>
            <a:endParaRPr lang="en-CA" altLang="en-US"/>
          </a:p>
        </p:txBody>
      </p:sp>
    </p:spTree>
    <p:extLst>
      <p:ext uri="{BB962C8B-B14F-4D97-AF65-F5344CB8AC3E}">
        <p14:creationId xmlns:p14="http://schemas.microsoft.com/office/powerpoint/2010/main" val="5218440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lai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939B220-3ACD-417A-A277-ED0BABC3D348}"/>
              </a:ext>
            </a:extLst>
          </p:cNvPr>
          <p:cNvSpPr/>
          <p:nvPr userDrawn="1"/>
        </p:nvSpPr>
        <p:spPr bwMode="auto">
          <a:xfrm>
            <a:off x="0" y="0"/>
            <a:ext cx="423949" cy="1809296"/>
          </a:xfrm>
          <a:prstGeom prst="rect">
            <a:avLst/>
          </a:prstGeom>
          <a:gradFill>
            <a:gsLst>
              <a:gs pos="100000">
                <a:schemeClr val="bg1"/>
              </a:gs>
              <a:gs pos="0">
                <a:srgbClr val="92278F"/>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a:ln>
                <a:noFill/>
              </a:ln>
              <a:solidFill>
                <a:schemeClr val="tx1"/>
              </a:solidFill>
              <a:effectLst/>
              <a:latin typeface="Arial" charset="0"/>
              <a:ea typeface="ＭＳ Ｐゴシック" pitchFamily="68" charset="-128"/>
            </a:endParaRPr>
          </a:p>
        </p:txBody>
      </p:sp>
      <p:pic>
        <p:nvPicPr>
          <p:cNvPr id="4" name="Picture 3" descr="Ontario Health (Trillium Gift of Life Network) logo">
            <a:extLst>
              <a:ext uri="{FF2B5EF4-FFF2-40B4-BE49-F238E27FC236}">
                <a16:creationId xmlns:a16="http://schemas.microsoft.com/office/drawing/2014/main" id="{F1D1804F-62D7-40D8-A044-1EE428B8A5EB}"/>
              </a:ext>
            </a:extLst>
          </p:cNvPr>
          <p:cNvPicPr>
            <a:picLocks noChangeAspect="1"/>
          </p:cNvPicPr>
          <p:nvPr userDrawn="1"/>
        </p:nvPicPr>
        <p:blipFill>
          <a:blip r:embed="rId2"/>
          <a:srcRect/>
          <a:stretch/>
        </p:blipFill>
        <p:spPr>
          <a:xfrm>
            <a:off x="5510185" y="5648960"/>
            <a:ext cx="3395278" cy="1008180"/>
          </a:xfrm>
          <a:prstGeom prst="rect">
            <a:avLst/>
          </a:prstGeom>
        </p:spPr>
      </p:pic>
      <p:sp>
        <p:nvSpPr>
          <p:cNvPr id="5" name="Rectangle 4">
            <a:extLst>
              <a:ext uri="{FF2B5EF4-FFF2-40B4-BE49-F238E27FC236}">
                <a16:creationId xmlns:a16="http://schemas.microsoft.com/office/drawing/2014/main" id="{B4D06F2E-1418-4481-BA27-7E36F4C8E124}"/>
              </a:ext>
            </a:extLst>
          </p:cNvPr>
          <p:cNvSpPr/>
          <p:nvPr userDrawn="1"/>
        </p:nvSpPr>
        <p:spPr bwMode="auto">
          <a:xfrm>
            <a:off x="0" y="0"/>
            <a:ext cx="423949" cy="3101650"/>
          </a:xfrm>
          <a:prstGeom prst="rect">
            <a:avLst/>
          </a:prstGeom>
          <a:gradFill>
            <a:gsLst>
              <a:gs pos="100000">
                <a:schemeClr val="bg1"/>
              </a:gs>
              <a:gs pos="0">
                <a:srgbClr val="00B2E3"/>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a:ln>
                <a:noFill/>
              </a:ln>
              <a:solidFill>
                <a:schemeClr val="tx1"/>
              </a:solidFill>
              <a:effectLst/>
              <a:latin typeface="Arial" charset="0"/>
              <a:ea typeface="ＭＳ Ｐゴシック" pitchFamily="68" charset="-128"/>
            </a:endParaRPr>
          </a:p>
        </p:txBody>
      </p:sp>
      <p:pic>
        <p:nvPicPr>
          <p:cNvPr id="10" name="Picture 9" descr="Trillium Gift of Life Network logo">
            <a:extLst>
              <a:ext uri="{FF2B5EF4-FFF2-40B4-BE49-F238E27FC236}">
                <a16:creationId xmlns:a16="http://schemas.microsoft.com/office/drawing/2014/main" id="{BA4FCA56-9980-6D44-AE4A-40330B2D4926}"/>
              </a:ext>
            </a:extLst>
          </p:cNvPr>
          <p:cNvPicPr>
            <a:picLocks noChangeAspect="1"/>
          </p:cNvPicPr>
          <p:nvPr userDrawn="1"/>
        </p:nvPicPr>
        <p:blipFill>
          <a:blip r:embed="rId3"/>
          <a:srcRect/>
          <a:stretch/>
        </p:blipFill>
        <p:spPr>
          <a:xfrm>
            <a:off x="589809" y="443027"/>
            <a:ext cx="1918024" cy="865216"/>
          </a:xfrm>
          <a:prstGeom prst="rect">
            <a:avLst/>
          </a:prstGeom>
        </p:spPr>
      </p:pic>
    </p:spTree>
    <p:extLst>
      <p:ext uri="{BB962C8B-B14F-4D97-AF65-F5344CB8AC3E}">
        <p14:creationId xmlns:p14="http://schemas.microsoft.com/office/powerpoint/2010/main" val="2645767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ullets">
    <p:spTree>
      <p:nvGrpSpPr>
        <p:cNvPr id="1" name=""/>
        <p:cNvGrpSpPr/>
        <p:nvPr/>
      </p:nvGrpSpPr>
      <p:grpSpPr>
        <a:xfrm>
          <a:off x="0" y="0"/>
          <a:ext cx="0" cy="0"/>
          <a:chOff x="0" y="0"/>
          <a:chExt cx="0" cy="0"/>
        </a:xfrm>
      </p:grpSpPr>
      <p:sp>
        <p:nvSpPr>
          <p:cNvPr id="4" name="TextBox 3"/>
          <p:cNvSpPr txBox="1"/>
          <p:nvPr userDrawn="1"/>
        </p:nvSpPr>
        <p:spPr>
          <a:xfrm>
            <a:off x="7724259" y="6332833"/>
            <a:ext cx="1066800" cy="261610"/>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eaLnBrk="1" hangingPunct="1">
              <a:spcBef>
                <a:spcPct val="50000"/>
              </a:spcBef>
            </a:pPr>
            <a:fld id="{150CB991-94F8-4AE6-BDC9-2D81A3868D43}" type="slidenum">
              <a:rPr lang="en-US" altLang="en-US" sz="1100" b="0" u="none">
                <a:solidFill>
                  <a:schemeClr val="tx1"/>
                </a:solidFill>
                <a:latin typeface="Arial"/>
                <a:cs typeface="Arial"/>
              </a:rPr>
              <a:pPr algn="r" eaLnBrk="1" hangingPunct="1">
                <a:spcBef>
                  <a:spcPct val="50000"/>
                </a:spcBef>
              </a:pPr>
              <a:t>‹#›</a:t>
            </a:fld>
            <a:endParaRPr lang="en-US" altLang="en-US" sz="1100" b="0" u="none" dirty="0">
              <a:solidFill>
                <a:schemeClr val="tx1"/>
              </a:solidFill>
              <a:latin typeface="Arial"/>
              <a:cs typeface="Arial"/>
            </a:endParaRPr>
          </a:p>
        </p:txBody>
      </p:sp>
      <p:sp>
        <p:nvSpPr>
          <p:cNvPr id="2" name="Title 1"/>
          <p:cNvSpPr>
            <a:spLocks noGrp="1"/>
          </p:cNvSpPr>
          <p:nvPr>
            <p:ph type="title"/>
          </p:nvPr>
        </p:nvSpPr>
        <p:spPr>
          <a:xfrm>
            <a:off x="457200" y="180851"/>
            <a:ext cx="7139136" cy="1165909"/>
          </a:xfrm>
        </p:spPr>
        <p:txBody>
          <a:bodyPr anchor="t"/>
          <a:lstStyle>
            <a:lvl1pPr>
              <a:defRPr>
                <a:solidFill>
                  <a:schemeClr val="tx1"/>
                </a:solidFill>
              </a:defRPr>
            </a:lvl1pPr>
          </a:lstStyle>
          <a:p>
            <a:r>
              <a:rPr lang="en-US" dirty="0"/>
              <a:t>Click to edit Master title style</a:t>
            </a:r>
            <a:endParaRPr lang="en-CA" dirty="0"/>
          </a:p>
        </p:txBody>
      </p:sp>
      <p:sp>
        <p:nvSpPr>
          <p:cNvPr id="3" name="Content Placeholder 2"/>
          <p:cNvSpPr>
            <a:spLocks noGrp="1"/>
          </p:cNvSpPr>
          <p:nvPr>
            <p:ph idx="1"/>
          </p:nvPr>
        </p:nvSpPr>
        <p:spPr>
          <a:xfrm>
            <a:off x="457200" y="1700808"/>
            <a:ext cx="8229600" cy="4248472"/>
          </a:xfrm>
        </p:spPr>
        <p:txBody>
          <a:bodyPr/>
          <a:lstStyle>
            <a:lvl1pPr>
              <a:buClr>
                <a:srgbClr val="00B2E3"/>
              </a:buClr>
              <a:defRPr>
                <a:solidFill>
                  <a:schemeClr val="tx1"/>
                </a:solidFill>
              </a:defRPr>
            </a:lvl1pPr>
            <a:lvl2pPr>
              <a:buClr>
                <a:srgbClr val="00B2E3"/>
              </a:buClr>
              <a:defRPr/>
            </a:lvl2pPr>
            <a:lvl3pPr>
              <a:buClr>
                <a:srgbClr val="00B2E3"/>
              </a:buClr>
              <a:defRPr/>
            </a:lvl3pPr>
            <a:lvl4pPr>
              <a:buClr>
                <a:srgbClr val="00B2E3"/>
              </a:buClr>
              <a:defRPr/>
            </a:lvl4pPr>
            <a:lvl5pPr>
              <a:buClr>
                <a:srgbClr val="00B2E3"/>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6" name="Rectangle 5">
            <a:extLst>
              <a:ext uri="{FF2B5EF4-FFF2-40B4-BE49-F238E27FC236}">
                <a16:creationId xmlns:a16="http://schemas.microsoft.com/office/drawing/2014/main" id="{5E9F1A82-9D54-4801-8572-9152A6C6BCF8}"/>
              </a:ext>
            </a:extLst>
          </p:cNvPr>
          <p:cNvSpPr/>
          <p:nvPr userDrawn="1"/>
        </p:nvSpPr>
        <p:spPr bwMode="auto">
          <a:xfrm>
            <a:off x="0" y="0"/>
            <a:ext cx="423949" cy="1809296"/>
          </a:xfrm>
          <a:prstGeom prst="rect">
            <a:avLst/>
          </a:prstGeom>
          <a:gradFill>
            <a:gsLst>
              <a:gs pos="100000">
                <a:schemeClr val="bg1"/>
              </a:gs>
              <a:gs pos="0">
                <a:srgbClr val="00B2E3"/>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a:ln>
                <a:noFill/>
              </a:ln>
              <a:solidFill>
                <a:schemeClr val="tx1"/>
              </a:solidFill>
              <a:effectLst/>
              <a:latin typeface="Arial" charset="0"/>
              <a:ea typeface="ＭＳ Ｐゴシック" pitchFamily="68" charset="-128"/>
            </a:endParaRPr>
          </a:p>
        </p:txBody>
      </p:sp>
    </p:spTree>
    <p:extLst>
      <p:ext uri="{BB962C8B-B14F-4D97-AF65-F5344CB8AC3E}">
        <p14:creationId xmlns:p14="http://schemas.microsoft.com/office/powerpoint/2010/main" val="1955607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D389F46-2B3C-4752-8A83-BDBFDA4A3B71}"/>
              </a:ext>
            </a:extLst>
          </p:cNvPr>
          <p:cNvSpPr/>
          <p:nvPr userDrawn="1"/>
        </p:nvSpPr>
        <p:spPr bwMode="auto">
          <a:xfrm>
            <a:off x="0" y="0"/>
            <a:ext cx="423949" cy="1809296"/>
          </a:xfrm>
          <a:prstGeom prst="rect">
            <a:avLst/>
          </a:prstGeom>
          <a:gradFill>
            <a:gsLst>
              <a:gs pos="100000">
                <a:schemeClr val="bg1"/>
              </a:gs>
              <a:gs pos="0">
                <a:srgbClr val="00B2E3"/>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a:ln>
                <a:noFill/>
              </a:ln>
              <a:solidFill>
                <a:schemeClr val="tx1"/>
              </a:solidFill>
              <a:effectLst/>
              <a:latin typeface="Arial" charset="0"/>
              <a:ea typeface="ＭＳ Ｐゴシック" pitchFamily="68" charset="-128"/>
            </a:endParaRPr>
          </a:p>
        </p:txBody>
      </p:sp>
      <p:sp>
        <p:nvSpPr>
          <p:cNvPr id="6" name="Title 1">
            <a:extLst>
              <a:ext uri="{FF2B5EF4-FFF2-40B4-BE49-F238E27FC236}">
                <a16:creationId xmlns:a16="http://schemas.microsoft.com/office/drawing/2014/main" id="{5C614D70-6F9B-B845-9818-088654AFE70B}"/>
              </a:ext>
            </a:extLst>
          </p:cNvPr>
          <p:cNvSpPr>
            <a:spLocks noGrp="1"/>
          </p:cNvSpPr>
          <p:nvPr>
            <p:ph type="title"/>
          </p:nvPr>
        </p:nvSpPr>
        <p:spPr>
          <a:xfrm>
            <a:off x="457200" y="180854"/>
            <a:ext cx="7139136" cy="1165909"/>
          </a:xfrm>
        </p:spPr>
        <p:txBody>
          <a:bodyPr anchor="t"/>
          <a:lstStyle>
            <a:lvl1pPr>
              <a:defRPr>
                <a:solidFill>
                  <a:schemeClr val="tx1"/>
                </a:solidFill>
              </a:defRPr>
            </a:lvl1pPr>
          </a:lstStyle>
          <a:p>
            <a:r>
              <a:rPr lang="en-US" dirty="0"/>
              <a:t>Click to edit Master title style</a:t>
            </a:r>
            <a:endParaRPr lang="en-CA" dirty="0"/>
          </a:p>
        </p:txBody>
      </p:sp>
      <p:sp>
        <p:nvSpPr>
          <p:cNvPr id="8" name="TextBox 7">
            <a:extLst>
              <a:ext uri="{FF2B5EF4-FFF2-40B4-BE49-F238E27FC236}">
                <a16:creationId xmlns:a16="http://schemas.microsoft.com/office/drawing/2014/main" id="{55B34939-D16E-7241-8648-2BC928FA5F3F}"/>
              </a:ext>
            </a:extLst>
          </p:cNvPr>
          <p:cNvSpPr txBox="1"/>
          <p:nvPr userDrawn="1"/>
        </p:nvSpPr>
        <p:spPr>
          <a:xfrm>
            <a:off x="7724259" y="6332833"/>
            <a:ext cx="1066800" cy="261610"/>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eaLnBrk="1" hangingPunct="1">
              <a:spcBef>
                <a:spcPct val="50000"/>
              </a:spcBef>
            </a:pPr>
            <a:fld id="{150CB991-94F8-4AE6-BDC9-2D81A3868D43}" type="slidenum">
              <a:rPr lang="en-US" altLang="en-US" sz="1100" b="0" u="none">
                <a:solidFill>
                  <a:schemeClr val="tx1"/>
                </a:solidFill>
                <a:latin typeface="Arial"/>
                <a:cs typeface="Arial"/>
              </a:rPr>
              <a:pPr algn="r" eaLnBrk="1" hangingPunct="1">
                <a:spcBef>
                  <a:spcPct val="50000"/>
                </a:spcBef>
              </a:pPr>
              <a:t>‹#›</a:t>
            </a:fld>
            <a:endParaRPr lang="en-US" altLang="en-US" sz="1100" b="0" u="none" dirty="0">
              <a:solidFill>
                <a:schemeClr val="tx1"/>
              </a:solidFill>
              <a:latin typeface="Arial"/>
              <a:cs typeface="Arial"/>
            </a:endParaRPr>
          </a:p>
        </p:txBody>
      </p:sp>
      <p:sp>
        <p:nvSpPr>
          <p:cNvPr id="7" name="Content Placeholder 2">
            <a:extLst>
              <a:ext uri="{FF2B5EF4-FFF2-40B4-BE49-F238E27FC236}">
                <a16:creationId xmlns:a16="http://schemas.microsoft.com/office/drawing/2014/main" id="{A9612BE2-2A24-CC42-A1CE-5453B004BF3B}"/>
              </a:ext>
            </a:extLst>
          </p:cNvPr>
          <p:cNvSpPr>
            <a:spLocks noGrp="1"/>
          </p:cNvSpPr>
          <p:nvPr>
            <p:ph idx="1"/>
          </p:nvPr>
        </p:nvSpPr>
        <p:spPr>
          <a:xfrm>
            <a:off x="457200" y="1700808"/>
            <a:ext cx="8229600" cy="4248472"/>
          </a:xfrm>
        </p:spPr>
        <p:txBody>
          <a:bodyPr/>
          <a:lstStyle>
            <a:lvl1pPr marL="0" indent="0">
              <a:buClr>
                <a:srgbClr val="00B2E3"/>
              </a:buClr>
              <a:buFontTx/>
              <a:buNone/>
              <a:defRPr>
                <a:solidFill>
                  <a:schemeClr val="tx1"/>
                </a:solidFill>
              </a:defRPr>
            </a:lvl1pPr>
            <a:lvl2pPr marL="457200" indent="0">
              <a:buClr>
                <a:srgbClr val="00B2E3"/>
              </a:buClr>
              <a:buFontTx/>
              <a:buNone/>
              <a:defRPr/>
            </a:lvl2pPr>
            <a:lvl3pPr marL="914400" indent="0">
              <a:buClr>
                <a:srgbClr val="00B2E3"/>
              </a:buClr>
              <a:buFontTx/>
              <a:buNone/>
              <a:defRPr/>
            </a:lvl3pPr>
            <a:lvl4pPr marL="1371600" indent="0">
              <a:buClr>
                <a:srgbClr val="00B2E3"/>
              </a:buClr>
              <a:buFontTx/>
              <a:buNone/>
              <a:defRPr/>
            </a:lvl4pPr>
            <a:lvl5pPr marL="1828800" indent="0">
              <a:buClr>
                <a:srgbClr val="00B2E3"/>
              </a:buClr>
              <a:buFontTx/>
              <a:buNone/>
              <a:defRPr/>
            </a:lvl5pPr>
          </a:lstStyle>
          <a:p>
            <a:pPr lvl="0"/>
            <a:r>
              <a:rPr lang="en-US" dirty="0"/>
              <a:t>Click to edit Master text styles</a:t>
            </a:r>
            <a:endParaRPr lang="en-CA" dirty="0"/>
          </a:p>
        </p:txBody>
      </p:sp>
    </p:spTree>
    <p:extLst>
      <p:ext uri="{BB962C8B-B14F-4D97-AF65-F5344CB8AC3E}">
        <p14:creationId xmlns:p14="http://schemas.microsoft.com/office/powerpoint/2010/main" val="3942003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aph Tit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D389F46-2B3C-4752-8A83-BDBFDA4A3B71}"/>
              </a:ext>
            </a:extLst>
          </p:cNvPr>
          <p:cNvSpPr/>
          <p:nvPr userDrawn="1"/>
        </p:nvSpPr>
        <p:spPr bwMode="auto">
          <a:xfrm>
            <a:off x="0" y="0"/>
            <a:ext cx="423949" cy="1809296"/>
          </a:xfrm>
          <a:prstGeom prst="rect">
            <a:avLst/>
          </a:prstGeom>
          <a:gradFill>
            <a:gsLst>
              <a:gs pos="100000">
                <a:schemeClr val="bg1"/>
              </a:gs>
              <a:gs pos="0">
                <a:srgbClr val="00B2E3"/>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a:ln>
                <a:noFill/>
              </a:ln>
              <a:solidFill>
                <a:schemeClr val="tx1"/>
              </a:solidFill>
              <a:effectLst/>
              <a:latin typeface="Arial" charset="0"/>
              <a:ea typeface="ＭＳ Ｐゴシック" pitchFamily="68" charset="-128"/>
            </a:endParaRPr>
          </a:p>
        </p:txBody>
      </p:sp>
      <p:sp>
        <p:nvSpPr>
          <p:cNvPr id="6" name="Title 1">
            <a:extLst>
              <a:ext uri="{FF2B5EF4-FFF2-40B4-BE49-F238E27FC236}">
                <a16:creationId xmlns:a16="http://schemas.microsoft.com/office/drawing/2014/main" id="{5C614D70-6F9B-B845-9818-088654AFE70B}"/>
              </a:ext>
            </a:extLst>
          </p:cNvPr>
          <p:cNvSpPr>
            <a:spLocks noGrp="1"/>
          </p:cNvSpPr>
          <p:nvPr>
            <p:ph type="title"/>
          </p:nvPr>
        </p:nvSpPr>
        <p:spPr>
          <a:xfrm>
            <a:off x="457200" y="180854"/>
            <a:ext cx="7139136" cy="1165909"/>
          </a:xfrm>
        </p:spPr>
        <p:txBody>
          <a:bodyPr anchor="t"/>
          <a:lstStyle>
            <a:lvl1pPr>
              <a:defRPr>
                <a:solidFill>
                  <a:schemeClr val="tx1"/>
                </a:solidFill>
              </a:defRPr>
            </a:lvl1pPr>
          </a:lstStyle>
          <a:p>
            <a:r>
              <a:rPr lang="en-US" dirty="0"/>
              <a:t>Click to edit Master title style</a:t>
            </a:r>
            <a:endParaRPr lang="en-CA" dirty="0"/>
          </a:p>
        </p:txBody>
      </p:sp>
      <p:sp>
        <p:nvSpPr>
          <p:cNvPr id="8" name="TextBox 7">
            <a:extLst>
              <a:ext uri="{FF2B5EF4-FFF2-40B4-BE49-F238E27FC236}">
                <a16:creationId xmlns:a16="http://schemas.microsoft.com/office/drawing/2014/main" id="{55B34939-D16E-7241-8648-2BC928FA5F3F}"/>
              </a:ext>
            </a:extLst>
          </p:cNvPr>
          <p:cNvSpPr txBox="1"/>
          <p:nvPr userDrawn="1"/>
        </p:nvSpPr>
        <p:spPr>
          <a:xfrm>
            <a:off x="7724259" y="6332833"/>
            <a:ext cx="1066800" cy="261610"/>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eaLnBrk="1" hangingPunct="1">
              <a:spcBef>
                <a:spcPct val="50000"/>
              </a:spcBef>
            </a:pPr>
            <a:fld id="{150CB991-94F8-4AE6-BDC9-2D81A3868D43}" type="slidenum">
              <a:rPr lang="en-US" altLang="en-US" sz="1100" b="0" u="none">
                <a:solidFill>
                  <a:schemeClr val="tx1"/>
                </a:solidFill>
                <a:latin typeface="Arial"/>
                <a:cs typeface="Arial"/>
              </a:rPr>
              <a:pPr algn="r" eaLnBrk="1" hangingPunct="1">
                <a:spcBef>
                  <a:spcPct val="50000"/>
                </a:spcBef>
              </a:pPr>
              <a:t>‹#›</a:t>
            </a:fld>
            <a:endParaRPr lang="en-US" altLang="en-US" sz="1100" b="0" u="none" dirty="0">
              <a:solidFill>
                <a:schemeClr val="tx1"/>
              </a:solidFill>
              <a:latin typeface="Arial"/>
              <a:cs typeface="Arial"/>
            </a:endParaRPr>
          </a:p>
        </p:txBody>
      </p:sp>
      <p:graphicFrame>
        <p:nvGraphicFramePr>
          <p:cNvPr id="9" name="Table 8">
            <a:extLst>
              <a:ext uri="{FF2B5EF4-FFF2-40B4-BE49-F238E27FC236}">
                <a16:creationId xmlns:a16="http://schemas.microsoft.com/office/drawing/2014/main" id="{A0AA7DBD-EF3C-004C-BD76-9E1972AB5A19}"/>
              </a:ext>
            </a:extLst>
          </p:cNvPr>
          <p:cNvGraphicFramePr>
            <a:graphicFrameLocks noGrp="1"/>
          </p:cNvGraphicFramePr>
          <p:nvPr userDrawn="1">
            <p:extLst>
              <p:ext uri="{D42A27DB-BD31-4B8C-83A1-F6EECF244321}">
                <p14:modId xmlns:p14="http://schemas.microsoft.com/office/powerpoint/2010/main" val="2201604894"/>
              </p:ext>
            </p:extLst>
          </p:nvPr>
        </p:nvGraphicFramePr>
        <p:xfrm>
          <a:off x="571477" y="1965193"/>
          <a:ext cx="8109839" cy="370840"/>
        </p:xfrm>
        <a:graphic>
          <a:graphicData uri="http://schemas.openxmlformats.org/drawingml/2006/table">
            <a:tbl>
              <a:tblPr firstRow="1" bandRow="1">
                <a:tableStyleId>{5C22544A-7EE6-4342-B048-85BDC9FD1C3A}</a:tableStyleId>
              </a:tblPr>
              <a:tblGrid>
                <a:gridCol w="8109839">
                  <a:extLst>
                    <a:ext uri="{9D8B030D-6E8A-4147-A177-3AD203B41FA5}">
                      <a16:colId xmlns:a16="http://schemas.microsoft.com/office/drawing/2014/main" val="20000"/>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b="1" i="0" u="none" dirty="0">
                          <a:solidFill>
                            <a:srgbClr val="000000"/>
                          </a:solidFill>
                          <a:latin typeface="Calibri" panose="020F0502020204030204" pitchFamily="34" charset="0"/>
                          <a:cs typeface="Calibri" panose="020F0502020204030204" pitchFamily="34" charset="0"/>
                        </a:rPr>
                        <a:t>Graph title can go here. Recommended length: 15 words. Calibri 12 pt.</a:t>
                      </a:r>
                    </a:p>
                  </a:txBody>
                  <a:tcPr anchor="ct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737025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rgbClr val="00B2E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1813203"/>
            <a:ext cx="6081935" cy="1969761"/>
          </a:xfrm>
        </p:spPr>
        <p:txBody>
          <a:bodyPr anchor="t"/>
          <a:lstStyle>
            <a:lvl1pPr algn="l">
              <a:defRPr sz="4000" b="1" cap="none">
                <a:solidFill>
                  <a:srgbClr val="FFFFFF"/>
                </a:solidFill>
              </a:defRPr>
            </a:lvl1pPr>
          </a:lstStyle>
          <a:p>
            <a:r>
              <a:rPr lang="en-US" dirty="0"/>
              <a:t>Click to edit Master title style</a:t>
            </a:r>
            <a:endParaRPr lang="en-CA" dirty="0"/>
          </a:p>
        </p:txBody>
      </p:sp>
      <p:sp>
        <p:nvSpPr>
          <p:cNvPr id="4" name="Rectangle 3">
            <a:extLst>
              <a:ext uri="{FF2B5EF4-FFF2-40B4-BE49-F238E27FC236}">
                <a16:creationId xmlns:a16="http://schemas.microsoft.com/office/drawing/2014/main" id="{FC22E14C-C515-44CF-A19F-E393ABBBD456}"/>
              </a:ext>
            </a:extLst>
          </p:cNvPr>
          <p:cNvSpPr/>
          <p:nvPr userDrawn="1"/>
        </p:nvSpPr>
        <p:spPr bwMode="auto">
          <a:xfrm rot="5400000">
            <a:off x="2802831" y="-804892"/>
            <a:ext cx="423949" cy="4394004"/>
          </a:xfrm>
          <a:prstGeom prst="rect">
            <a:avLst/>
          </a:prstGeom>
          <a:gradFill>
            <a:gsLst>
              <a:gs pos="100000">
                <a:schemeClr val="bg1"/>
              </a:gs>
              <a:gs pos="0">
                <a:srgbClr val="00B2E3"/>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a:ln>
                <a:noFill/>
              </a:ln>
              <a:solidFill>
                <a:schemeClr val="tx1"/>
              </a:solidFill>
              <a:effectLst/>
              <a:latin typeface="Arial" charset="0"/>
              <a:ea typeface="ＭＳ Ｐゴシック" pitchFamily="68" charset="-128"/>
            </a:endParaRPr>
          </a:p>
        </p:txBody>
      </p:sp>
      <p:sp>
        <p:nvSpPr>
          <p:cNvPr id="5" name="TextBox 4">
            <a:extLst>
              <a:ext uri="{FF2B5EF4-FFF2-40B4-BE49-F238E27FC236}">
                <a16:creationId xmlns:a16="http://schemas.microsoft.com/office/drawing/2014/main" id="{5C1F5EF3-5E57-264A-A511-A63DF848DC61}"/>
              </a:ext>
            </a:extLst>
          </p:cNvPr>
          <p:cNvSpPr txBox="1"/>
          <p:nvPr userDrawn="1"/>
        </p:nvSpPr>
        <p:spPr>
          <a:xfrm>
            <a:off x="7724259" y="6332833"/>
            <a:ext cx="1066800" cy="261610"/>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eaLnBrk="1" hangingPunct="1">
              <a:spcBef>
                <a:spcPct val="50000"/>
              </a:spcBef>
            </a:pPr>
            <a:fld id="{150CB991-94F8-4AE6-BDC9-2D81A3868D43}" type="slidenum">
              <a:rPr lang="en-US" altLang="en-US" sz="1100" b="0" u="none">
                <a:solidFill>
                  <a:schemeClr val="bg1"/>
                </a:solidFill>
                <a:latin typeface="Arial"/>
                <a:cs typeface="Arial"/>
              </a:rPr>
              <a:pPr algn="r" eaLnBrk="1" hangingPunct="1">
                <a:spcBef>
                  <a:spcPct val="50000"/>
                </a:spcBef>
              </a:pPr>
              <a:t>‹#›</a:t>
            </a:fld>
            <a:endParaRPr lang="en-US" altLang="en-US" sz="1100" b="0" u="none" dirty="0">
              <a:solidFill>
                <a:schemeClr val="bg1"/>
              </a:solidFill>
              <a:latin typeface="Arial"/>
              <a:cs typeface="Arial"/>
            </a:endParaRPr>
          </a:p>
        </p:txBody>
      </p:sp>
    </p:spTree>
    <p:extLst>
      <p:ext uri="{BB962C8B-B14F-4D97-AF65-F5344CB8AC3E}">
        <p14:creationId xmlns:p14="http://schemas.microsoft.com/office/powerpoint/2010/main" val="38623294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bwMode="auto">
          <a:xfrm>
            <a:off x="457200" y="180854"/>
            <a:ext cx="7139136" cy="11185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endParaRPr lang="en-CA" altLang="en-US" dirty="0"/>
          </a:p>
        </p:txBody>
      </p:sp>
      <p:sp>
        <p:nvSpPr>
          <p:cNvPr id="2052" name="Rectangle 3"/>
          <p:cNvSpPr>
            <a:spLocks noGrp="1" noChangeArrowheads="1"/>
          </p:cNvSpPr>
          <p:nvPr>
            <p:ph type="body" idx="1"/>
          </p:nvPr>
        </p:nvSpPr>
        <p:spPr bwMode="auto">
          <a:xfrm>
            <a:off x="457200" y="1628800"/>
            <a:ext cx="8229600" cy="43204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10800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CA" altLang="en-US" dirty="0"/>
          </a:p>
        </p:txBody>
      </p:sp>
      <p:sp>
        <p:nvSpPr>
          <p:cNvPr id="7" name="Slide Number Placeholder 6"/>
          <p:cNvSpPr>
            <a:spLocks noGrp="1"/>
          </p:cNvSpPr>
          <p:nvPr>
            <p:ph type="sldNum" sz="quarter" idx="4"/>
          </p:nvPr>
        </p:nvSpPr>
        <p:spPr>
          <a:xfrm>
            <a:off x="4343400" y="6422002"/>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tx1"/>
                </a:solidFill>
                <a:latin typeface="Helvetica Neue Light"/>
                <a:cs typeface="Helvetica Neue Light"/>
              </a:defRPr>
            </a:lvl1pPr>
          </a:lstStyle>
          <a:p>
            <a:fld id="{55891DED-E6B3-49D7-8D3B-5D621779D901}" type="slidenum">
              <a:rPr lang="en-US" altLang="en-US" smtClean="0"/>
              <a:pPr/>
              <a:t>‹#›</a:t>
            </a:fld>
            <a:endParaRPr lang="en-US" altLang="en-US" dirty="0"/>
          </a:p>
        </p:txBody>
      </p:sp>
    </p:spTree>
  </p:cSld>
  <p:clrMap bg1="lt1" tx1="dk1" bg2="lt2" tx2="dk2" accent1="accent1" accent2="accent2" accent3="accent3" accent4="accent4" accent5="accent5" accent6="accent6" hlink="hlink" folHlink="folHlink"/>
  <p:sldLayoutIdLst>
    <p:sldLayoutId id="2147484581" r:id="rId1"/>
    <p:sldLayoutId id="2147484557" r:id="rId2"/>
    <p:sldLayoutId id="2147484574" r:id="rId3"/>
    <p:sldLayoutId id="2147484582" r:id="rId4"/>
    <p:sldLayoutId id="2147484572" r:id="rId5"/>
  </p:sldLayoutIdLst>
  <p:hf sldNum="0" hdr="0" ftr="0" dt="0"/>
  <p:txStyles>
    <p:titleStyle>
      <a:lvl1pPr algn="l" rtl="0" eaLnBrk="0" fontAlgn="base" hangingPunct="0">
        <a:spcBef>
          <a:spcPct val="0"/>
        </a:spcBef>
        <a:spcAft>
          <a:spcPct val="0"/>
        </a:spcAft>
        <a:defRPr sz="3600" b="1" i="0">
          <a:solidFill>
            <a:schemeClr val="tx1"/>
          </a:solidFill>
          <a:latin typeface="Calibri" panose="020F0502020204030204" pitchFamily="34" charset="0"/>
          <a:ea typeface="MS PGothic" panose="020B0600070205080204" pitchFamily="34" charset="-128"/>
          <a:cs typeface="Calibri" panose="020F0502020204030204" pitchFamily="34" charset="0"/>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ts val="1176"/>
        </a:spcBef>
        <a:spcAft>
          <a:spcPct val="0"/>
        </a:spcAft>
        <a:buClr>
          <a:srgbClr val="00B2E3"/>
        </a:buClr>
        <a:buChar char="•"/>
        <a:defRPr sz="2400" b="0" i="0">
          <a:solidFill>
            <a:schemeClr val="tx1"/>
          </a:solidFill>
          <a:latin typeface="Calibri" panose="020F0502020204030204" pitchFamily="34" charset="0"/>
          <a:ea typeface="MS PGothic" panose="020B0600070205080204" pitchFamily="34" charset="-128"/>
          <a:cs typeface="Calibri" panose="020F0502020204030204" pitchFamily="34" charset="0"/>
        </a:defRPr>
      </a:lvl1pPr>
      <a:lvl2pPr marL="742950" indent="-285750" algn="l" rtl="0" eaLnBrk="0" fontAlgn="base" hangingPunct="0">
        <a:spcBef>
          <a:spcPts val="1176"/>
        </a:spcBef>
        <a:spcAft>
          <a:spcPct val="0"/>
        </a:spcAft>
        <a:buClr>
          <a:srgbClr val="00B2E3"/>
        </a:buClr>
        <a:buFont typeface="Arial" panose="020B0604020202020204" pitchFamily="34" charset="0"/>
        <a:buChar char="–"/>
        <a:defRPr sz="2000" b="0" i="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43000" indent="-228600" algn="l" rtl="0" eaLnBrk="0" fontAlgn="base" hangingPunct="0">
        <a:spcBef>
          <a:spcPts val="1176"/>
        </a:spcBef>
        <a:spcAft>
          <a:spcPct val="0"/>
        </a:spcAft>
        <a:buClr>
          <a:srgbClr val="00B2E3"/>
        </a:buClr>
        <a:buFont typeface="Arial" panose="020B0604020202020204" pitchFamily="34" charset="0"/>
        <a:buChar char="•"/>
        <a:defRPr sz="2000" b="0" i="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1600200" indent="-228600" algn="l" rtl="0" eaLnBrk="0" fontAlgn="base" hangingPunct="0">
        <a:spcBef>
          <a:spcPts val="1176"/>
        </a:spcBef>
        <a:spcAft>
          <a:spcPct val="0"/>
        </a:spcAft>
        <a:buClr>
          <a:srgbClr val="00B2E3"/>
        </a:buClr>
        <a:buChar char="–"/>
        <a:defRPr b="0" i="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2057400" indent="-228600" algn="l" rtl="0" eaLnBrk="0" fontAlgn="base" hangingPunct="0">
        <a:spcBef>
          <a:spcPts val="1176"/>
        </a:spcBef>
        <a:spcAft>
          <a:spcPct val="0"/>
        </a:spcAft>
        <a:buClr>
          <a:srgbClr val="00B2E3"/>
        </a:buClr>
        <a:buChar char="»"/>
        <a:defRPr b="0" i="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txBox="1">
            <a:spLocks noChangeArrowheads="1"/>
          </p:cNvSpPr>
          <p:nvPr/>
        </p:nvSpPr>
        <p:spPr bwMode="auto">
          <a:xfrm>
            <a:off x="554492" y="1708712"/>
            <a:ext cx="6445816" cy="2217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nSpc>
                <a:spcPts val="3880"/>
              </a:lnSpc>
              <a:spcAft>
                <a:spcPts val="600"/>
              </a:spcAft>
            </a:pPr>
            <a:r>
              <a:rPr lang="en-US" altLang="en-US" sz="4000" b="1" u="none" dirty="0">
                <a:latin typeface="Calibri" panose="020F0502020204030204" pitchFamily="34" charset="0"/>
                <a:cs typeface="Calibri" panose="020F0502020204030204" pitchFamily="34" charset="0"/>
              </a:rPr>
              <a:t>Privacy &amp; Confidentiality </a:t>
            </a:r>
            <a:endParaRPr lang="en-CA" altLang="en-US" u="none" cap="all" spc="150" dirty="0">
              <a:latin typeface="Calibri" panose="020F0502020204030204" pitchFamily="34" charset="0"/>
              <a:cs typeface="Calibri" panose="020F0502020204030204" pitchFamily="34" charset="0"/>
            </a:endParaRPr>
          </a:p>
        </p:txBody>
      </p:sp>
      <p:sp>
        <p:nvSpPr>
          <p:cNvPr id="6" name="Rectangle 2">
            <a:extLst>
              <a:ext uri="{FF2B5EF4-FFF2-40B4-BE49-F238E27FC236}">
                <a16:creationId xmlns:a16="http://schemas.microsoft.com/office/drawing/2014/main" id="{CA3262E3-46BB-C747-B5A0-388F82A3EA20}"/>
              </a:ext>
            </a:extLst>
          </p:cNvPr>
          <p:cNvSpPr txBox="1">
            <a:spLocks noChangeArrowheads="1"/>
          </p:cNvSpPr>
          <p:nvPr/>
        </p:nvSpPr>
        <p:spPr bwMode="auto">
          <a:xfrm>
            <a:off x="554492" y="3925812"/>
            <a:ext cx="6445816" cy="15663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nSpc>
                <a:spcPts val="1980"/>
              </a:lnSpc>
              <a:spcAft>
                <a:spcPts val="600"/>
              </a:spcAft>
            </a:pPr>
            <a:r>
              <a:rPr lang="en-US" altLang="en-US" sz="2800" u="none" dirty="0">
                <a:solidFill>
                  <a:srgbClr val="000000"/>
                </a:solidFill>
                <a:latin typeface="Calibri" panose="020F0502020204030204" pitchFamily="34" charset="0"/>
                <a:cs typeface="Calibri" panose="020F0502020204030204" pitchFamily="34" charset="0"/>
              </a:rPr>
              <a:t>Clinical Overview</a:t>
            </a:r>
          </a:p>
          <a:p>
            <a:pPr>
              <a:lnSpc>
                <a:spcPts val="1980"/>
              </a:lnSpc>
              <a:spcAft>
                <a:spcPts val="600"/>
              </a:spcAft>
            </a:pPr>
            <a:endParaRPr lang="en-US" altLang="en-US" sz="1600" u="none"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40051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ighlight>
                  <a:srgbClr val="FFFF00"/>
                </a:highlight>
              </a:rPr>
              <a:t>OH-TGLN</a:t>
            </a:r>
            <a:r>
              <a:rPr lang="en-US" dirty="0"/>
              <a:t> Corporate Privacy Policy</a:t>
            </a:r>
          </a:p>
        </p:txBody>
      </p:sp>
      <p:sp>
        <p:nvSpPr>
          <p:cNvPr id="3" name="Content Placeholder 2"/>
          <p:cNvSpPr>
            <a:spLocks noGrp="1"/>
          </p:cNvSpPr>
          <p:nvPr>
            <p:ph idx="1"/>
          </p:nvPr>
        </p:nvSpPr>
        <p:spPr>
          <a:xfrm>
            <a:off x="457200" y="1700807"/>
            <a:ext cx="8229600" cy="4506263"/>
          </a:xfrm>
        </p:spPr>
        <p:txBody>
          <a:bodyPr/>
          <a:lstStyle/>
          <a:p>
            <a:pPr>
              <a:spcBef>
                <a:spcPts val="0"/>
              </a:spcBef>
            </a:pPr>
            <a:r>
              <a:rPr lang="en-US" dirty="0">
                <a:highlight>
                  <a:srgbClr val="FFFF00"/>
                </a:highlight>
              </a:rPr>
              <a:t>OH-TGLN </a:t>
            </a:r>
            <a:r>
              <a:rPr lang="en-US" dirty="0"/>
              <a:t>Corporate Privacy Policy reiterates what is relevant from </a:t>
            </a:r>
            <a:r>
              <a:rPr lang="en-US" i="1" dirty="0"/>
              <a:t>Gift of Life Act </a:t>
            </a:r>
            <a:r>
              <a:rPr lang="en-US" dirty="0"/>
              <a:t>and </a:t>
            </a:r>
            <a:r>
              <a:rPr lang="en-US" i="1" dirty="0"/>
              <a:t>FIPPA</a:t>
            </a:r>
          </a:p>
          <a:p>
            <a:pPr>
              <a:spcBef>
                <a:spcPts val="0"/>
              </a:spcBef>
            </a:pPr>
            <a:endParaRPr lang="en-US" dirty="0"/>
          </a:p>
          <a:p>
            <a:pPr>
              <a:spcBef>
                <a:spcPts val="0"/>
              </a:spcBef>
            </a:pPr>
            <a:r>
              <a:rPr lang="en-US" dirty="0"/>
              <a:t>Privacy Policy has additional details regarding how </a:t>
            </a:r>
            <a:r>
              <a:rPr lang="en-US" dirty="0">
                <a:highlight>
                  <a:srgbClr val="FFFF00"/>
                </a:highlight>
              </a:rPr>
              <a:t>OH-TGLN</a:t>
            </a:r>
            <a:r>
              <a:rPr lang="en-US" dirty="0"/>
              <a:t> responds to a privacy breach and responds to access to information inquiries</a:t>
            </a:r>
          </a:p>
          <a:p>
            <a:pPr>
              <a:spcBef>
                <a:spcPts val="0"/>
              </a:spcBef>
            </a:pPr>
            <a:endParaRPr lang="en-US" dirty="0"/>
          </a:p>
          <a:p>
            <a:pPr>
              <a:spcBef>
                <a:spcPts val="0"/>
              </a:spcBef>
            </a:pPr>
            <a:r>
              <a:rPr lang="en-US" dirty="0"/>
              <a:t>Requires appropriate safeguards to protect privacy of PI, via administrative, technical and physical safeguards</a:t>
            </a:r>
          </a:p>
          <a:p>
            <a:pPr>
              <a:spcBef>
                <a:spcPts val="0"/>
              </a:spcBef>
            </a:pPr>
            <a:endParaRPr lang="en-US" dirty="0"/>
          </a:p>
          <a:p>
            <a:pPr>
              <a:spcBef>
                <a:spcPts val="0"/>
              </a:spcBef>
            </a:pPr>
            <a:r>
              <a:rPr lang="en-US" dirty="0"/>
              <a:t>All staff have a responsibility to read and understand the </a:t>
            </a:r>
            <a:r>
              <a:rPr lang="en-US" dirty="0">
                <a:highlight>
                  <a:srgbClr val="FFFF00"/>
                </a:highlight>
              </a:rPr>
              <a:t>OH-TGLN Privacy Policy and OH Privacy Policy</a:t>
            </a:r>
          </a:p>
          <a:p>
            <a:endParaRPr lang="en-US" dirty="0"/>
          </a:p>
        </p:txBody>
      </p:sp>
    </p:spTree>
    <p:extLst>
      <p:ext uri="{BB962C8B-B14F-4D97-AF65-F5344CB8AC3E}">
        <p14:creationId xmlns:p14="http://schemas.microsoft.com/office/powerpoint/2010/main" val="1198311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a:t>
            </a:r>
            <a:r>
              <a:rPr lang="en-US" dirty="0">
                <a:highlight>
                  <a:srgbClr val="FFFF00"/>
                </a:highlight>
              </a:rPr>
              <a:t>OH-TGLN </a:t>
            </a:r>
            <a:r>
              <a:rPr lang="en-US" dirty="0"/>
              <a:t>Privacy Documents and Resources</a:t>
            </a:r>
          </a:p>
        </p:txBody>
      </p:sp>
      <p:sp>
        <p:nvSpPr>
          <p:cNvPr id="3" name="Content Placeholder 2"/>
          <p:cNvSpPr>
            <a:spLocks noGrp="1"/>
          </p:cNvSpPr>
          <p:nvPr>
            <p:ph idx="1"/>
          </p:nvPr>
        </p:nvSpPr>
        <p:spPr/>
        <p:txBody>
          <a:bodyPr/>
          <a:lstStyle/>
          <a:p>
            <a:r>
              <a:rPr lang="en-US" dirty="0">
                <a:highlight>
                  <a:srgbClr val="FFFF00"/>
                </a:highlight>
              </a:rPr>
              <a:t>OH-TGLN </a:t>
            </a:r>
            <a:r>
              <a:rPr lang="en-US" dirty="0"/>
              <a:t>Confidentiality Pledge</a:t>
            </a:r>
          </a:p>
          <a:p>
            <a:endParaRPr lang="en-US" dirty="0"/>
          </a:p>
          <a:p>
            <a:r>
              <a:rPr lang="en-US" dirty="0">
                <a:highlight>
                  <a:srgbClr val="FFFF00"/>
                </a:highlight>
              </a:rPr>
              <a:t>OH-TGLN </a:t>
            </a:r>
            <a:r>
              <a:rPr lang="en-US" dirty="0"/>
              <a:t>Guidelines</a:t>
            </a:r>
          </a:p>
          <a:p>
            <a:pPr lvl="1">
              <a:buFont typeface="Arial" panose="020B0604020202020204" pitchFamily="34" charset="0"/>
              <a:buChar char="•"/>
            </a:pPr>
            <a:r>
              <a:rPr lang="en-US" sz="2400" dirty="0"/>
              <a:t>Secure Receipt and Transmission of Personal Information</a:t>
            </a:r>
          </a:p>
          <a:p>
            <a:pPr lvl="1">
              <a:buFont typeface="Arial" panose="020B0604020202020204" pitchFamily="34" charset="0"/>
              <a:buChar char="•"/>
            </a:pPr>
            <a:r>
              <a:rPr lang="en-US" sz="2400" dirty="0"/>
              <a:t>Responding to a Privacy Breach or Incident</a:t>
            </a:r>
          </a:p>
          <a:p>
            <a:pPr lvl="1">
              <a:buFont typeface="Arial" panose="020B0604020202020204" pitchFamily="34" charset="0"/>
              <a:buChar char="•"/>
            </a:pPr>
            <a:r>
              <a:rPr lang="en-US" sz="2400" dirty="0"/>
              <a:t>Processing a Freedom of Information Request</a:t>
            </a:r>
          </a:p>
          <a:p>
            <a:endParaRPr lang="en-US" dirty="0"/>
          </a:p>
        </p:txBody>
      </p:sp>
    </p:spTree>
    <p:extLst>
      <p:ext uri="{BB962C8B-B14F-4D97-AF65-F5344CB8AC3E}">
        <p14:creationId xmlns:p14="http://schemas.microsoft.com/office/powerpoint/2010/main" val="1668730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80851"/>
            <a:ext cx="8128861" cy="1165909"/>
          </a:xfrm>
        </p:spPr>
        <p:txBody>
          <a:bodyPr/>
          <a:lstStyle/>
          <a:p>
            <a:r>
              <a:rPr lang="en-US" dirty="0" err="1"/>
              <a:t>iTransplant</a:t>
            </a:r>
            <a:r>
              <a:rPr lang="en-US" dirty="0"/>
              <a:t> Donor Management System </a:t>
            </a:r>
          </a:p>
        </p:txBody>
      </p:sp>
      <p:sp>
        <p:nvSpPr>
          <p:cNvPr id="3" name="Content Placeholder 2"/>
          <p:cNvSpPr>
            <a:spLocks noGrp="1"/>
          </p:cNvSpPr>
          <p:nvPr>
            <p:ph idx="1"/>
          </p:nvPr>
        </p:nvSpPr>
        <p:spPr>
          <a:xfrm>
            <a:off x="457200" y="1700807"/>
            <a:ext cx="8229600" cy="4800731"/>
          </a:xfrm>
        </p:spPr>
        <p:txBody>
          <a:bodyPr/>
          <a:lstStyle/>
          <a:p>
            <a:pPr>
              <a:spcBef>
                <a:spcPts val="0"/>
              </a:spcBef>
            </a:pPr>
            <a:r>
              <a:rPr lang="en-US" dirty="0">
                <a:highlight>
                  <a:srgbClr val="FFFF00"/>
                </a:highlight>
              </a:rPr>
              <a:t>OH-TGLN </a:t>
            </a:r>
            <a:r>
              <a:rPr lang="en-US" dirty="0"/>
              <a:t>collects potential and actual donor information on the iTransplant (iTx) Donor Management System</a:t>
            </a:r>
          </a:p>
          <a:p>
            <a:pPr>
              <a:spcBef>
                <a:spcPts val="0"/>
              </a:spcBef>
            </a:pPr>
            <a:endParaRPr lang="en-US" dirty="0"/>
          </a:p>
          <a:p>
            <a:pPr>
              <a:spcBef>
                <a:spcPts val="0"/>
              </a:spcBef>
            </a:pPr>
            <a:r>
              <a:rPr lang="en-US" dirty="0"/>
              <a:t>Precautions should be taken to protect information collected on </a:t>
            </a:r>
            <a:r>
              <a:rPr lang="en-US" dirty="0" err="1"/>
              <a:t>iTx</a:t>
            </a:r>
            <a:r>
              <a:rPr lang="en-US" dirty="0"/>
              <a:t>:</a:t>
            </a:r>
          </a:p>
          <a:p>
            <a:pPr lvl="1">
              <a:spcBef>
                <a:spcPts val="0"/>
              </a:spcBef>
              <a:buFont typeface="Arial" panose="020B0604020202020204" pitchFamily="34" charset="0"/>
              <a:buChar char="•"/>
            </a:pPr>
            <a:r>
              <a:rPr lang="en-US" sz="2400" dirty="0"/>
              <a:t>Log off at the end of your session</a:t>
            </a:r>
          </a:p>
          <a:p>
            <a:pPr lvl="1">
              <a:spcBef>
                <a:spcPts val="0"/>
              </a:spcBef>
              <a:buFont typeface="Arial" panose="020B0604020202020204" pitchFamily="34" charset="0"/>
              <a:buChar char="•"/>
            </a:pPr>
            <a:r>
              <a:rPr lang="en-US" sz="2400" dirty="0"/>
              <a:t>Do not save or share passwords</a:t>
            </a:r>
          </a:p>
          <a:p>
            <a:pPr lvl="1">
              <a:spcBef>
                <a:spcPts val="0"/>
              </a:spcBef>
              <a:buFont typeface="Arial" panose="020B0604020202020204" pitchFamily="34" charset="0"/>
              <a:buChar char="•"/>
            </a:pPr>
            <a:r>
              <a:rPr lang="en-US" sz="2400" dirty="0"/>
              <a:t>Once documents are scanned/transmitted to designated facilities, delete the file (including your recycling bin)</a:t>
            </a:r>
          </a:p>
          <a:p>
            <a:pPr lvl="1">
              <a:spcBef>
                <a:spcPts val="0"/>
              </a:spcBef>
              <a:buFont typeface="Arial" panose="020B0604020202020204" pitchFamily="34" charset="0"/>
              <a:buChar char="•"/>
            </a:pPr>
            <a:r>
              <a:rPr lang="en-US" sz="2400" dirty="0"/>
              <a:t>Remove any unneeded PI from documents that you upload onto </a:t>
            </a:r>
            <a:r>
              <a:rPr lang="en-US" sz="2400" dirty="0" err="1"/>
              <a:t>iTx</a:t>
            </a:r>
            <a:r>
              <a:rPr lang="en-US" sz="2400" dirty="0"/>
              <a:t>. Ontario Health (TGLN) ID # is a sufficient identifier. </a:t>
            </a:r>
          </a:p>
          <a:p>
            <a:endParaRPr lang="en-US" dirty="0"/>
          </a:p>
        </p:txBody>
      </p:sp>
    </p:spTree>
    <p:extLst>
      <p:ext uri="{BB962C8B-B14F-4D97-AF65-F5344CB8AC3E}">
        <p14:creationId xmlns:p14="http://schemas.microsoft.com/office/powerpoint/2010/main" val="826531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iTransplant</a:t>
            </a:r>
            <a:r>
              <a:rPr lang="en-US" dirty="0"/>
              <a:t> Donor Management System, Precautions</a:t>
            </a:r>
          </a:p>
        </p:txBody>
      </p:sp>
      <p:sp>
        <p:nvSpPr>
          <p:cNvPr id="3" name="Content Placeholder 2"/>
          <p:cNvSpPr>
            <a:spLocks noGrp="1"/>
          </p:cNvSpPr>
          <p:nvPr>
            <p:ph idx="1"/>
          </p:nvPr>
        </p:nvSpPr>
        <p:spPr/>
        <p:txBody>
          <a:bodyPr/>
          <a:lstStyle/>
          <a:p>
            <a:pPr>
              <a:spcBef>
                <a:spcPts val="0"/>
              </a:spcBef>
            </a:pPr>
            <a:r>
              <a:rPr lang="en-US" dirty="0"/>
              <a:t>Use of </a:t>
            </a:r>
            <a:r>
              <a:rPr lang="en-US" dirty="0">
                <a:highlight>
                  <a:srgbClr val="FFFF00"/>
                </a:highlight>
              </a:rPr>
              <a:t>OH-TGLN </a:t>
            </a:r>
            <a:r>
              <a:rPr lang="en-US" dirty="0"/>
              <a:t>device provided for iTx (X1): </a:t>
            </a:r>
          </a:p>
          <a:p>
            <a:pPr lvl="1">
              <a:spcBef>
                <a:spcPts val="0"/>
              </a:spcBef>
              <a:buFont typeface="Arial" panose="020B0604020202020204" pitchFamily="34" charset="0"/>
              <a:buChar char="•"/>
            </a:pPr>
            <a:r>
              <a:rPr lang="en-US" dirty="0"/>
              <a:t>Should be used only for accessing </a:t>
            </a:r>
            <a:r>
              <a:rPr lang="en-US" dirty="0" err="1"/>
              <a:t>iTx</a:t>
            </a:r>
            <a:r>
              <a:rPr lang="en-US" dirty="0"/>
              <a:t> and other Ontario Health (TGLN) mandated sites (e.g. ORC)</a:t>
            </a:r>
          </a:p>
          <a:p>
            <a:pPr lvl="1">
              <a:spcBef>
                <a:spcPts val="0"/>
              </a:spcBef>
              <a:buFont typeface="Arial" panose="020B0604020202020204" pitchFamily="34" charset="0"/>
              <a:buChar char="•"/>
            </a:pPr>
            <a:r>
              <a:rPr lang="en-US" dirty="0"/>
              <a:t>Should not be shared with anyone, including colleagues, friends, family, etc.</a:t>
            </a:r>
          </a:p>
          <a:p>
            <a:pPr lvl="1">
              <a:spcBef>
                <a:spcPts val="0"/>
              </a:spcBef>
              <a:buFont typeface="Arial" panose="020B0604020202020204" pitchFamily="34" charset="0"/>
              <a:buChar char="•"/>
            </a:pPr>
            <a:r>
              <a:rPr lang="en-US" dirty="0"/>
              <a:t>Do not download any programs onto the device</a:t>
            </a:r>
          </a:p>
          <a:p>
            <a:pPr lvl="1">
              <a:spcBef>
                <a:spcPts val="0"/>
              </a:spcBef>
              <a:buFont typeface="Arial" panose="020B0604020202020204" pitchFamily="34" charset="0"/>
              <a:buChar char="•"/>
            </a:pPr>
            <a:r>
              <a:rPr lang="en-US" dirty="0"/>
              <a:t>Safely store your device when not in use</a:t>
            </a:r>
          </a:p>
          <a:p>
            <a:pPr lvl="1">
              <a:spcBef>
                <a:spcPts val="0"/>
              </a:spcBef>
              <a:buFont typeface="Arial" panose="020B0604020202020204" pitchFamily="34" charset="0"/>
              <a:buChar char="•"/>
            </a:pPr>
            <a:r>
              <a:rPr lang="en-US" dirty="0"/>
              <a:t>When  travelling, ensure it is secure (e.g. in the trunk of the car)</a:t>
            </a:r>
          </a:p>
          <a:p>
            <a:pPr lvl="1">
              <a:spcBef>
                <a:spcPts val="0"/>
              </a:spcBef>
              <a:buFont typeface="Arial" panose="020B0604020202020204" pitchFamily="34" charset="0"/>
              <a:buChar char="•"/>
            </a:pPr>
            <a:r>
              <a:rPr lang="en-US" dirty="0"/>
              <a:t>Do not save any PI, including Personal Health Information onto the hard drive </a:t>
            </a:r>
          </a:p>
          <a:p>
            <a:pPr>
              <a:spcBef>
                <a:spcPts val="0"/>
              </a:spcBef>
            </a:pPr>
            <a:r>
              <a:rPr lang="en-US" dirty="0"/>
              <a:t>It is your responsibility to ensure that you are using iTx and your device safely and securely in alignment with the </a:t>
            </a:r>
            <a:r>
              <a:rPr lang="en-US" dirty="0">
                <a:highlight>
                  <a:srgbClr val="FFFF00"/>
                </a:highlight>
              </a:rPr>
              <a:t>OH-TGLN </a:t>
            </a:r>
            <a:r>
              <a:rPr lang="en-US" dirty="0"/>
              <a:t>Privacy Policy, iTx user guidelines </a:t>
            </a:r>
            <a:r>
              <a:rPr lang="en-US" dirty="0">
                <a:highlight>
                  <a:srgbClr val="FFFF00"/>
                </a:highlight>
              </a:rPr>
              <a:t>and applicable OH-TGLN CPIs</a:t>
            </a:r>
            <a:endParaRPr lang="en-US" dirty="0"/>
          </a:p>
          <a:p>
            <a:endParaRPr lang="en-US" dirty="0"/>
          </a:p>
        </p:txBody>
      </p:sp>
    </p:spTree>
    <p:extLst>
      <p:ext uri="{BB962C8B-B14F-4D97-AF65-F5344CB8AC3E}">
        <p14:creationId xmlns:p14="http://schemas.microsoft.com/office/powerpoint/2010/main" val="2518533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iTransplant</a:t>
            </a:r>
            <a:r>
              <a:rPr lang="en-US" dirty="0"/>
              <a:t> Chart Audits</a:t>
            </a:r>
          </a:p>
        </p:txBody>
      </p:sp>
      <p:sp>
        <p:nvSpPr>
          <p:cNvPr id="3" name="Content Placeholder 2"/>
          <p:cNvSpPr>
            <a:spLocks noGrp="1"/>
          </p:cNvSpPr>
          <p:nvPr>
            <p:ph idx="1"/>
          </p:nvPr>
        </p:nvSpPr>
        <p:spPr/>
        <p:txBody>
          <a:bodyPr/>
          <a:lstStyle/>
          <a:p>
            <a:pPr>
              <a:spcBef>
                <a:spcPts val="600"/>
              </a:spcBef>
            </a:pPr>
            <a:r>
              <a:rPr lang="en-US" dirty="0">
                <a:highlight>
                  <a:srgbClr val="FFFF00"/>
                </a:highlight>
              </a:rPr>
              <a:t>OH-TGLN </a:t>
            </a:r>
            <a:r>
              <a:rPr lang="en-US" dirty="0"/>
              <a:t>limits use and access to PI on a “need-to-know” and “need-to-use” basis</a:t>
            </a:r>
          </a:p>
          <a:p>
            <a:pPr>
              <a:spcBef>
                <a:spcPts val="600"/>
              </a:spcBef>
            </a:pPr>
            <a:r>
              <a:rPr lang="en-US" dirty="0"/>
              <a:t>Access to donor records should be based on user role and responsibility</a:t>
            </a:r>
          </a:p>
          <a:p>
            <a:pPr>
              <a:spcBef>
                <a:spcPts val="600"/>
              </a:spcBef>
            </a:pPr>
            <a:r>
              <a:rPr lang="en-US" dirty="0">
                <a:highlight>
                  <a:srgbClr val="FFFF00"/>
                </a:highlight>
              </a:rPr>
              <a:t>OH-TGLN </a:t>
            </a:r>
            <a:r>
              <a:rPr lang="en-US" dirty="0"/>
              <a:t>conducts regularly scheduled and ad hoc chart audits</a:t>
            </a:r>
          </a:p>
          <a:p>
            <a:pPr>
              <a:spcBef>
                <a:spcPts val="600"/>
              </a:spcBef>
            </a:pPr>
            <a:r>
              <a:rPr lang="en-US" dirty="0"/>
              <a:t>Chart audits are a multi-faceted process conducted by clinical management and the Privacy Officer</a:t>
            </a:r>
          </a:p>
          <a:p>
            <a:pPr>
              <a:spcBef>
                <a:spcPts val="600"/>
              </a:spcBef>
            </a:pPr>
            <a:r>
              <a:rPr lang="en-US" dirty="0"/>
              <a:t>Each audit is reviewed on a case-by-case basis to determine if access was appropriate, inadvertent or inappropriate </a:t>
            </a:r>
          </a:p>
          <a:p>
            <a:endParaRPr lang="en-US" dirty="0"/>
          </a:p>
        </p:txBody>
      </p:sp>
    </p:spTree>
    <p:extLst>
      <p:ext uri="{BB962C8B-B14F-4D97-AF65-F5344CB8AC3E}">
        <p14:creationId xmlns:p14="http://schemas.microsoft.com/office/powerpoint/2010/main" val="1448590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iTransplant</a:t>
            </a:r>
            <a:r>
              <a:rPr lang="en-US" dirty="0"/>
              <a:t> Chart Audits, cont’d</a:t>
            </a:r>
          </a:p>
        </p:txBody>
      </p:sp>
      <p:sp>
        <p:nvSpPr>
          <p:cNvPr id="3" name="Content Placeholder 2"/>
          <p:cNvSpPr>
            <a:spLocks noGrp="1"/>
          </p:cNvSpPr>
          <p:nvPr>
            <p:ph idx="1"/>
          </p:nvPr>
        </p:nvSpPr>
        <p:spPr/>
        <p:txBody>
          <a:bodyPr/>
          <a:lstStyle/>
          <a:p>
            <a:r>
              <a:rPr lang="en-US" dirty="0"/>
              <a:t>There are five types of audits:</a:t>
            </a:r>
          </a:p>
          <a:p>
            <a:pPr marL="971550" lvl="1" indent="-514350">
              <a:buClrTx/>
              <a:buFont typeface="+mj-lt"/>
              <a:buAutoNum type="romanLcPeriod"/>
            </a:pPr>
            <a:r>
              <a:rPr lang="en-US" sz="2400" dirty="0"/>
              <a:t>Audit of randomly selected </a:t>
            </a:r>
            <a:r>
              <a:rPr lang="en-US" sz="2400" dirty="0">
                <a:highlight>
                  <a:srgbClr val="FFFF00"/>
                </a:highlight>
              </a:rPr>
              <a:t>OH-TGLN </a:t>
            </a:r>
            <a:r>
              <a:rPr lang="en-US" sz="2400" dirty="0"/>
              <a:t>donor cases</a:t>
            </a:r>
          </a:p>
          <a:p>
            <a:pPr marL="971550" lvl="1" indent="-514350">
              <a:buClrTx/>
              <a:buFont typeface="+mj-lt"/>
              <a:buAutoNum type="romanLcPeriod"/>
            </a:pPr>
            <a:r>
              <a:rPr lang="en-US" sz="2400" dirty="0"/>
              <a:t>Audit of randomly selected </a:t>
            </a:r>
            <a:r>
              <a:rPr lang="en-US" sz="2400" dirty="0" err="1"/>
              <a:t>iTx</a:t>
            </a:r>
            <a:r>
              <a:rPr lang="en-US" sz="2400" dirty="0"/>
              <a:t> user(s)</a:t>
            </a:r>
          </a:p>
          <a:p>
            <a:pPr marL="971550" lvl="1" indent="-514350">
              <a:buClrTx/>
              <a:buFont typeface="+mj-lt"/>
              <a:buAutoNum type="romanLcPeriod"/>
            </a:pPr>
            <a:r>
              <a:rPr lang="en-US" sz="2400" dirty="0"/>
              <a:t>Audit of special interest or public cases</a:t>
            </a:r>
          </a:p>
          <a:p>
            <a:pPr marL="971550" lvl="1" indent="-514350">
              <a:buClrTx/>
              <a:buFont typeface="+mj-lt"/>
              <a:buAutoNum type="romanLcPeriod"/>
            </a:pPr>
            <a:r>
              <a:rPr lang="en-US" sz="2400" dirty="0"/>
              <a:t>Audit upon request – request from an individual regarding who accessed their PI</a:t>
            </a:r>
          </a:p>
          <a:p>
            <a:pPr marL="971550" lvl="1" indent="-514350">
              <a:buClrTx/>
              <a:buFont typeface="+mj-lt"/>
              <a:buAutoNum type="romanLcPeriod"/>
            </a:pPr>
            <a:r>
              <a:rPr lang="en-US" sz="2400" dirty="0"/>
              <a:t>Audit in response to a suspected privacy breach</a:t>
            </a:r>
          </a:p>
          <a:p>
            <a:endParaRPr lang="en-US" dirty="0"/>
          </a:p>
        </p:txBody>
      </p:sp>
    </p:spTree>
    <p:extLst>
      <p:ext uri="{BB962C8B-B14F-4D97-AF65-F5344CB8AC3E}">
        <p14:creationId xmlns:p14="http://schemas.microsoft.com/office/powerpoint/2010/main" val="287622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iTransplant</a:t>
            </a:r>
            <a:r>
              <a:rPr lang="en-US" dirty="0"/>
              <a:t> Chart Audits, cont’d</a:t>
            </a:r>
          </a:p>
        </p:txBody>
      </p:sp>
      <p:sp>
        <p:nvSpPr>
          <p:cNvPr id="3" name="Content Placeholder 2"/>
          <p:cNvSpPr>
            <a:spLocks noGrp="1"/>
          </p:cNvSpPr>
          <p:nvPr>
            <p:ph idx="1"/>
          </p:nvPr>
        </p:nvSpPr>
        <p:spPr/>
        <p:txBody>
          <a:bodyPr/>
          <a:lstStyle/>
          <a:p>
            <a:r>
              <a:rPr lang="en-US" dirty="0"/>
              <a:t>Records should only be accessed if it relates to your role/responsibilities </a:t>
            </a:r>
          </a:p>
          <a:p>
            <a:endParaRPr lang="en-US" dirty="0"/>
          </a:p>
          <a:p>
            <a:r>
              <a:rPr lang="en-US" dirty="0"/>
              <a:t>Auditing shouldn’t impede you from doing your work or supporting the work of the organization</a:t>
            </a:r>
          </a:p>
          <a:p>
            <a:endParaRPr lang="en-US" dirty="0"/>
          </a:p>
        </p:txBody>
      </p:sp>
    </p:spTree>
    <p:extLst>
      <p:ext uri="{BB962C8B-B14F-4D97-AF65-F5344CB8AC3E}">
        <p14:creationId xmlns:p14="http://schemas.microsoft.com/office/powerpoint/2010/main" val="2321115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 of Donor and Recipient PI to External Stakeholders</a:t>
            </a:r>
          </a:p>
        </p:txBody>
      </p:sp>
      <p:sp>
        <p:nvSpPr>
          <p:cNvPr id="3" name="Content Placeholder 2"/>
          <p:cNvSpPr>
            <a:spLocks noGrp="1"/>
          </p:cNvSpPr>
          <p:nvPr>
            <p:ph idx="1"/>
          </p:nvPr>
        </p:nvSpPr>
        <p:spPr>
          <a:xfrm>
            <a:off x="457200" y="1700808"/>
            <a:ext cx="8229600" cy="4514012"/>
          </a:xfrm>
        </p:spPr>
        <p:txBody>
          <a:bodyPr/>
          <a:lstStyle/>
          <a:p>
            <a:pPr>
              <a:spcBef>
                <a:spcPts val="0"/>
              </a:spcBef>
            </a:pPr>
            <a:r>
              <a:rPr lang="en-US" dirty="0">
                <a:highlight>
                  <a:srgbClr val="FFFF00"/>
                </a:highlight>
              </a:rPr>
              <a:t>OH-TGLN </a:t>
            </a:r>
            <a:r>
              <a:rPr lang="en-US" dirty="0"/>
              <a:t>limits the PI it shares with designated facilities (including hospitals, transplant programs and tissue banks), Organ Procurement Organizations within Canada and US (United Network for Organ Sharing, UNOS)</a:t>
            </a:r>
          </a:p>
          <a:p>
            <a:pPr>
              <a:spcBef>
                <a:spcPts val="0"/>
              </a:spcBef>
            </a:pPr>
            <a:endParaRPr lang="en-US" dirty="0"/>
          </a:p>
          <a:p>
            <a:pPr>
              <a:spcBef>
                <a:spcPts val="0"/>
              </a:spcBef>
            </a:pPr>
            <a:r>
              <a:rPr lang="en-US" dirty="0">
                <a:highlight>
                  <a:srgbClr val="FFFF00"/>
                </a:highlight>
              </a:rPr>
              <a:t>OH-TGLN </a:t>
            </a:r>
            <a:r>
              <a:rPr lang="en-US" dirty="0"/>
              <a:t>takes best efforts to ensure that PI disclosed to stakeholders will not reasonably lead to identification of an individual</a:t>
            </a:r>
          </a:p>
          <a:p>
            <a:pPr>
              <a:spcBef>
                <a:spcPts val="0"/>
              </a:spcBef>
            </a:pPr>
            <a:endParaRPr lang="en-US" dirty="0"/>
          </a:p>
          <a:p>
            <a:pPr>
              <a:spcBef>
                <a:spcPts val="0"/>
              </a:spcBef>
            </a:pPr>
            <a:r>
              <a:rPr lang="en-US" dirty="0">
                <a:highlight>
                  <a:srgbClr val="FFFF00"/>
                </a:highlight>
              </a:rPr>
              <a:t>OH-TGLN </a:t>
            </a:r>
            <a:r>
              <a:rPr lang="en-US" dirty="0"/>
              <a:t>has established parameters around what information can be shared with stakeholders at the various stages of the donation and transplantation continuum </a:t>
            </a:r>
          </a:p>
          <a:p>
            <a:endParaRPr lang="en-US" dirty="0"/>
          </a:p>
        </p:txBody>
      </p:sp>
    </p:spTree>
    <p:extLst>
      <p:ext uri="{BB962C8B-B14F-4D97-AF65-F5344CB8AC3E}">
        <p14:creationId xmlns:p14="http://schemas.microsoft.com/office/powerpoint/2010/main" val="4042667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Scenario #1</a:t>
            </a:r>
          </a:p>
        </p:txBody>
      </p:sp>
      <p:sp>
        <p:nvSpPr>
          <p:cNvPr id="3" name="Content Placeholder 2"/>
          <p:cNvSpPr>
            <a:spLocks noGrp="1"/>
          </p:cNvSpPr>
          <p:nvPr>
            <p:ph idx="1"/>
          </p:nvPr>
        </p:nvSpPr>
        <p:spPr>
          <a:xfrm>
            <a:off x="457200" y="1700808"/>
            <a:ext cx="8229600" cy="4421023"/>
          </a:xfrm>
        </p:spPr>
        <p:txBody>
          <a:bodyPr/>
          <a:lstStyle/>
          <a:p>
            <a:pPr>
              <a:spcBef>
                <a:spcPts val="0"/>
              </a:spcBef>
            </a:pPr>
            <a:r>
              <a:rPr lang="en-US" b="1" dirty="0"/>
              <a:t>Scenario:</a:t>
            </a:r>
          </a:p>
          <a:p>
            <a:pPr>
              <a:spcBef>
                <a:spcPts val="0"/>
              </a:spcBef>
            </a:pPr>
            <a:r>
              <a:rPr lang="en-US" sz="2000" dirty="0"/>
              <a:t>You have begun the preliminary collection of Personal Information about a potential donor. The potential donor does not progress to neurological death. </a:t>
            </a:r>
          </a:p>
          <a:p>
            <a:pPr>
              <a:spcBef>
                <a:spcPts val="0"/>
              </a:spcBef>
            </a:pPr>
            <a:endParaRPr lang="en-US" dirty="0"/>
          </a:p>
          <a:p>
            <a:pPr>
              <a:spcBef>
                <a:spcPts val="0"/>
              </a:spcBef>
            </a:pPr>
            <a:r>
              <a:rPr lang="en-US" b="1" dirty="0"/>
              <a:t>Question:</a:t>
            </a:r>
          </a:p>
          <a:p>
            <a:pPr>
              <a:spcBef>
                <a:spcPts val="0"/>
              </a:spcBef>
            </a:pPr>
            <a:r>
              <a:rPr lang="en-US" sz="2000" dirty="0"/>
              <a:t>Should you retain the preliminary information on the </a:t>
            </a:r>
            <a:r>
              <a:rPr lang="en-US" sz="2000" dirty="0">
                <a:highlight>
                  <a:srgbClr val="FFFF00"/>
                </a:highlight>
              </a:rPr>
              <a:t>OH-TGLN </a:t>
            </a:r>
            <a:r>
              <a:rPr lang="en-US" sz="2000" dirty="0"/>
              <a:t>donor record?</a:t>
            </a:r>
          </a:p>
          <a:p>
            <a:pPr>
              <a:spcBef>
                <a:spcPts val="0"/>
              </a:spcBef>
            </a:pPr>
            <a:endParaRPr lang="en-US" dirty="0"/>
          </a:p>
          <a:p>
            <a:pPr>
              <a:spcBef>
                <a:spcPts val="0"/>
              </a:spcBef>
            </a:pPr>
            <a:r>
              <a:rPr lang="en-US" b="1" dirty="0"/>
              <a:t>Answer:</a:t>
            </a:r>
          </a:p>
          <a:p>
            <a:pPr>
              <a:spcBef>
                <a:spcPts val="0"/>
              </a:spcBef>
            </a:pPr>
            <a:r>
              <a:rPr lang="en-US" sz="2000" dirty="0"/>
              <a:t>Yes, you should  retain preliminary information about the potential donor. Ontario Health (TGLN) needs this information for reporting and quality improvement. </a:t>
            </a:r>
          </a:p>
          <a:p>
            <a:endParaRPr lang="en-US" dirty="0"/>
          </a:p>
        </p:txBody>
      </p:sp>
    </p:spTree>
    <p:extLst>
      <p:ext uri="{BB962C8B-B14F-4D97-AF65-F5344CB8AC3E}">
        <p14:creationId xmlns:p14="http://schemas.microsoft.com/office/powerpoint/2010/main" val="3153341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Scenario #2</a:t>
            </a:r>
          </a:p>
        </p:txBody>
      </p:sp>
      <p:sp>
        <p:nvSpPr>
          <p:cNvPr id="3" name="Content Placeholder 2"/>
          <p:cNvSpPr>
            <a:spLocks noGrp="1"/>
          </p:cNvSpPr>
          <p:nvPr>
            <p:ph idx="1"/>
          </p:nvPr>
        </p:nvSpPr>
        <p:spPr>
          <a:xfrm>
            <a:off x="457200" y="1611823"/>
            <a:ext cx="8229600" cy="4926392"/>
          </a:xfrm>
        </p:spPr>
        <p:txBody>
          <a:bodyPr/>
          <a:lstStyle/>
          <a:p>
            <a:pPr>
              <a:spcBef>
                <a:spcPts val="0"/>
              </a:spcBef>
            </a:pPr>
            <a:r>
              <a:rPr lang="en-US" b="1" dirty="0"/>
              <a:t>Scenario: </a:t>
            </a:r>
          </a:p>
          <a:p>
            <a:pPr>
              <a:spcBef>
                <a:spcPts val="0"/>
              </a:spcBef>
            </a:pPr>
            <a:r>
              <a:rPr lang="en-US" sz="2000" dirty="0"/>
              <a:t>An American organ procurement organization (OPO) is pressing me to provide more information than I normally would share about a donor.</a:t>
            </a:r>
          </a:p>
          <a:p>
            <a:pPr>
              <a:spcBef>
                <a:spcPts val="0"/>
              </a:spcBef>
            </a:pPr>
            <a:endParaRPr lang="en-US" dirty="0"/>
          </a:p>
          <a:p>
            <a:pPr>
              <a:spcBef>
                <a:spcPts val="0"/>
              </a:spcBef>
            </a:pPr>
            <a:r>
              <a:rPr lang="en-US" b="1" dirty="0"/>
              <a:t>Question: </a:t>
            </a:r>
          </a:p>
          <a:p>
            <a:pPr>
              <a:spcBef>
                <a:spcPts val="0"/>
              </a:spcBef>
            </a:pPr>
            <a:r>
              <a:rPr lang="en-US" sz="2000" dirty="0"/>
              <a:t>What should I give them?</a:t>
            </a:r>
          </a:p>
          <a:p>
            <a:pPr>
              <a:spcBef>
                <a:spcPts val="0"/>
              </a:spcBef>
            </a:pPr>
            <a:endParaRPr lang="en-US" dirty="0"/>
          </a:p>
          <a:p>
            <a:pPr>
              <a:spcBef>
                <a:spcPts val="0"/>
              </a:spcBef>
            </a:pPr>
            <a:r>
              <a:rPr lang="en-US" b="1" dirty="0"/>
              <a:t>Answer: </a:t>
            </a:r>
          </a:p>
          <a:p>
            <a:pPr>
              <a:spcBef>
                <a:spcPts val="0"/>
              </a:spcBef>
            </a:pPr>
            <a:r>
              <a:rPr lang="en-US" sz="2000" dirty="0"/>
              <a:t>Privacy laws are not intended to impede </a:t>
            </a:r>
            <a:r>
              <a:rPr lang="en-US" sz="2000" dirty="0">
                <a:highlight>
                  <a:srgbClr val="FFFF00"/>
                </a:highlight>
              </a:rPr>
              <a:t>OH-TGLN</a:t>
            </a:r>
            <a:r>
              <a:rPr lang="en-US" sz="2000" dirty="0"/>
              <a:t>’s mandate, and it’s true that time is often limited when decisions about the offering of an organ are being made. You can give the OPO what is required to facilitate the donation. The law otherwise prohibits </a:t>
            </a:r>
            <a:r>
              <a:rPr lang="en-US" sz="2000" dirty="0">
                <a:highlight>
                  <a:srgbClr val="FFFF00"/>
                </a:highlight>
              </a:rPr>
              <a:t>OH-TGLN </a:t>
            </a:r>
            <a:r>
              <a:rPr lang="en-US" sz="2000" dirty="0"/>
              <a:t>from providing information that could reasonably lead to the identification of donors and recipients, so you should not provide any more to an American OPO than you would to a Canadian OPO.</a:t>
            </a:r>
          </a:p>
          <a:p>
            <a:endParaRPr lang="en-US" dirty="0"/>
          </a:p>
        </p:txBody>
      </p:sp>
    </p:spTree>
    <p:extLst>
      <p:ext uri="{BB962C8B-B14F-4D97-AF65-F5344CB8AC3E}">
        <p14:creationId xmlns:p14="http://schemas.microsoft.com/office/powerpoint/2010/main" val="394998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lstStyle/>
          <a:p>
            <a:r>
              <a:rPr lang="en-US" dirty="0"/>
              <a:t>Privacy is a hallmark of good corporate citizenship</a:t>
            </a:r>
          </a:p>
          <a:p>
            <a:endParaRPr lang="en-US" dirty="0"/>
          </a:p>
          <a:p>
            <a:r>
              <a:rPr lang="en-US" dirty="0"/>
              <a:t>Increased focus in media</a:t>
            </a:r>
          </a:p>
          <a:p>
            <a:endParaRPr lang="en-US" dirty="0"/>
          </a:p>
          <a:p>
            <a:r>
              <a:rPr lang="en-US" dirty="0"/>
              <a:t>Privacy best practices should be embedded into the actions you take and activities you conduct </a:t>
            </a:r>
          </a:p>
          <a:p>
            <a:endParaRPr lang="en-US" dirty="0"/>
          </a:p>
          <a:p>
            <a:r>
              <a:rPr lang="en-US" dirty="0"/>
              <a:t>Culture shift: Privacy is important day-to-day and not just in response to an unanticipated event </a:t>
            </a:r>
          </a:p>
        </p:txBody>
      </p:sp>
    </p:spTree>
    <p:extLst>
      <p:ext uri="{BB962C8B-B14F-4D97-AF65-F5344CB8AC3E}">
        <p14:creationId xmlns:p14="http://schemas.microsoft.com/office/powerpoint/2010/main" val="1888102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Scenario #3</a:t>
            </a:r>
          </a:p>
        </p:txBody>
      </p:sp>
      <p:sp>
        <p:nvSpPr>
          <p:cNvPr id="3" name="Content Placeholder 2"/>
          <p:cNvSpPr>
            <a:spLocks noGrp="1"/>
          </p:cNvSpPr>
          <p:nvPr>
            <p:ph idx="1"/>
          </p:nvPr>
        </p:nvSpPr>
        <p:spPr>
          <a:xfrm>
            <a:off x="457200" y="1700808"/>
            <a:ext cx="8229600" cy="4754236"/>
          </a:xfrm>
        </p:spPr>
        <p:txBody>
          <a:bodyPr/>
          <a:lstStyle/>
          <a:p>
            <a:pPr>
              <a:spcBef>
                <a:spcPts val="0"/>
              </a:spcBef>
            </a:pPr>
            <a:r>
              <a:rPr lang="en-US" b="1" dirty="0"/>
              <a:t>Scenario: </a:t>
            </a:r>
          </a:p>
          <a:p>
            <a:pPr>
              <a:spcBef>
                <a:spcPts val="0"/>
              </a:spcBef>
            </a:pPr>
            <a:r>
              <a:rPr lang="en-US" sz="2000" dirty="0"/>
              <a:t>I know we have a legal authority to share information with designated facilities. However, I am concerned about the privacy practices at one of the hospitals with which I share clinical information.</a:t>
            </a:r>
          </a:p>
          <a:p>
            <a:pPr>
              <a:spcBef>
                <a:spcPts val="0"/>
              </a:spcBef>
            </a:pPr>
            <a:endParaRPr lang="en-US" dirty="0"/>
          </a:p>
          <a:p>
            <a:pPr>
              <a:spcBef>
                <a:spcPts val="0"/>
              </a:spcBef>
            </a:pPr>
            <a:r>
              <a:rPr lang="en-US" b="1" dirty="0"/>
              <a:t>Question: </a:t>
            </a:r>
          </a:p>
          <a:p>
            <a:pPr>
              <a:spcBef>
                <a:spcPts val="0"/>
              </a:spcBef>
            </a:pPr>
            <a:r>
              <a:rPr lang="en-US" sz="2000" dirty="0"/>
              <a:t>Is this a privacy breach and should I be reporting it to someone at Ontario Health </a:t>
            </a:r>
            <a:r>
              <a:rPr lang="en-US" sz="2000" strike="sngStrike" dirty="0">
                <a:highlight>
                  <a:srgbClr val="FFFF00"/>
                </a:highlight>
              </a:rPr>
              <a:t>(TGLN</a:t>
            </a:r>
            <a:r>
              <a:rPr lang="en-US" sz="2000" dirty="0"/>
              <a:t>)?</a:t>
            </a:r>
          </a:p>
          <a:p>
            <a:pPr>
              <a:spcBef>
                <a:spcPts val="0"/>
              </a:spcBef>
            </a:pPr>
            <a:endParaRPr lang="en-US" dirty="0"/>
          </a:p>
          <a:p>
            <a:pPr>
              <a:spcBef>
                <a:spcPts val="0"/>
              </a:spcBef>
            </a:pPr>
            <a:r>
              <a:rPr lang="en-US" b="1" dirty="0"/>
              <a:t>Answer: </a:t>
            </a:r>
          </a:p>
          <a:p>
            <a:pPr>
              <a:spcBef>
                <a:spcPts val="0"/>
              </a:spcBef>
            </a:pPr>
            <a:r>
              <a:rPr lang="en-US" sz="2000" dirty="0"/>
              <a:t>It is a good idea to raise the issue with your manager and/or the </a:t>
            </a:r>
            <a:r>
              <a:rPr lang="en-US" sz="2000" dirty="0">
                <a:highlight>
                  <a:srgbClr val="FFFF00"/>
                </a:highlight>
              </a:rPr>
              <a:t>OH Privacy Office </a:t>
            </a:r>
            <a:r>
              <a:rPr lang="en-US" sz="2000" strike="sngStrike" dirty="0">
                <a:highlight>
                  <a:srgbClr val="FFFF00"/>
                </a:highlight>
              </a:rPr>
              <a:t>Privacy Officer</a:t>
            </a:r>
            <a:r>
              <a:rPr lang="en-US" sz="2000" dirty="0">
                <a:highlight>
                  <a:srgbClr val="FFFF00"/>
                </a:highlight>
              </a:rPr>
              <a:t>,</a:t>
            </a:r>
            <a:r>
              <a:rPr lang="en-US" sz="2000" dirty="0"/>
              <a:t> since </a:t>
            </a:r>
            <a:r>
              <a:rPr lang="en-US" sz="2000" dirty="0">
                <a:highlight>
                  <a:srgbClr val="FFFF00"/>
                </a:highlight>
              </a:rPr>
              <a:t>OH-TGLN </a:t>
            </a:r>
            <a:r>
              <a:rPr lang="en-US" sz="2000" dirty="0"/>
              <a:t>could be part of a privacy breach. If appropriate in the circumstances, the Privacy Officer and/or a senior team member will connect with the hospital to discuss the issue. </a:t>
            </a:r>
          </a:p>
          <a:p>
            <a:endParaRPr lang="en-US" dirty="0"/>
          </a:p>
        </p:txBody>
      </p:sp>
    </p:spTree>
    <p:extLst>
      <p:ext uri="{BB962C8B-B14F-4D97-AF65-F5344CB8AC3E}">
        <p14:creationId xmlns:p14="http://schemas.microsoft.com/office/powerpoint/2010/main" val="2352014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Scenario #4</a:t>
            </a:r>
          </a:p>
        </p:txBody>
      </p:sp>
      <p:sp>
        <p:nvSpPr>
          <p:cNvPr id="3" name="Content Placeholder 2"/>
          <p:cNvSpPr>
            <a:spLocks noGrp="1"/>
          </p:cNvSpPr>
          <p:nvPr>
            <p:ph idx="1"/>
          </p:nvPr>
        </p:nvSpPr>
        <p:spPr>
          <a:xfrm>
            <a:off x="457200" y="1700808"/>
            <a:ext cx="8229600" cy="4645748"/>
          </a:xfrm>
        </p:spPr>
        <p:txBody>
          <a:bodyPr/>
          <a:lstStyle/>
          <a:p>
            <a:pPr>
              <a:spcBef>
                <a:spcPts val="0"/>
              </a:spcBef>
            </a:pPr>
            <a:r>
              <a:rPr lang="en-US" b="1" dirty="0"/>
              <a:t>Scenario: </a:t>
            </a:r>
          </a:p>
          <a:p>
            <a:pPr>
              <a:spcBef>
                <a:spcPts val="0"/>
              </a:spcBef>
            </a:pPr>
            <a:r>
              <a:rPr lang="en-US" sz="2000" dirty="0"/>
              <a:t>I’ve been told by the hospital I’m working with, that they cannot share information with </a:t>
            </a:r>
            <a:r>
              <a:rPr lang="en-US" sz="2000" dirty="0">
                <a:highlight>
                  <a:srgbClr val="FFFF00"/>
                </a:highlight>
              </a:rPr>
              <a:t>OH-TGLN </a:t>
            </a:r>
            <a:r>
              <a:rPr lang="en-US" sz="2000" dirty="0"/>
              <a:t>without both donor consent and a signed confidentiality agreement between our two organizations.</a:t>
            </a:r>
          </a:p>
          <a:p>
            <a:pPr>
              <a:spcBef>
                <a:spcPts val="0"/>
              </a:spcBef>
            </a:pPr>
            <a:endParaRPr lang="en-US" dirty="0"/>
          </a:p>
          <a:p>
            <a:pPr>
              <a:spcBef>
                <a:spcPts val="0"/>
              </a:spcBef>
            </a:pPr>
            <a:r>
              <a:rPr lang="en-US" b="1" dirty="0"/>
              <a:t>Question: </a:t>
            </a:r>
          </a:p>
          <a:p>
            <a:pPr>
              <a:spcBef>
                <a:spcPts val="0"/>
              </a:spcBef>
            </a:pPr>
            <a:r>
              <a:rPr lang="en-US" sz="2000" dirty="0"/>
              <a:t>Is this accurate?</a:t>
            </a:r>
          </a:p>
          <a:p>
            <a:pPr>
              <a:spcBef>
                <a:spcPts val="0"/>
              </a:spcBef>
            </a:pPr>
            <a:endParaRPr lang="en-US" dirty="0"/>
          </a:p>
          <a:p>
            <a:pPr>
              <a:spcBef>
                <a:spcPts val="0"/>
              </a:spcBef>
            </a:pPr>
            <a:r>
              <a:rPr lang="en-US" b="1" dirty="0"/>
              <a:t>Answer: </a:t>
            </a:r>
          </a:p>
          <a:p>
            <a:pPr>
              <a:spcBef>
                <a:spcPts val="0"/>
              </a:spcBef>
            </a:pPr>
            <a:r>
              <a:rPr lang="en-US" sz="2000" dirty="0"/>
              <a:t>The </a:t>
            </a:r>
            <a:r>
              <a:rPr lang="en-US" sz="2000" i="1" dirty="0"/>
              <a:t>Gift of Life Act </a:t>
            </a:r>
            <a:r>
              <a:rPr lang="en-US" sz="2000" dirty="0"/>
              <a:t>permits information about organ donation/transplantation to be shared without donor consent. It also clearly states that a confidentiality agreement is not necessary between Ontario Health (TGLN) and a “designated facility” such as a hospital.</a:t>
            </a:r>
          </a:p>
          <a:p>
            <a:endParaRPr lang="en-US" dirty="0"/>
          </a:p>
        </p:txBody>
      </p:sp>
    </p:spTree>
    <p:extLst>
      <p:ext uri="{BB962C8B-B14F-4D97-AF65-F5344CB8AC3E}">
        <p14:creationId xmlns:p14="http://schemas.microsoft.com/office/powerpoint/2010/main" val="1681904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Don’t Forget!</a:t>
            </a:r>
          </a:p>
        </p:txBody>
      </p:sp>
      <p:sp>
        <p:nvSpPr>
          <p:cNvPr id="3" name="Content Placeholder 2"/>
          <p:cNvSpPr>
            <a:spLocks noGrp="1"/>
          </p:cNvSpPr>
          <p:nvPr>
            <p:ph idx="1"/>
          </p:nvPr>
        </p:nvSpPr>
        <p:spPr>
          <a:xfrm>
            <a:off x="457200" y="1700807"/>
            <a:ext cx="8229600" cy="4816229"/>
          </a:xfrm>
        </p:spPr>
        <p:txBody>
          <a:bodyPr/>
          <a:lstStyle/>
          <a:p>
            <a:pPr>
              <a:spcBef>
                <a:spcPts val="0"/>
              </a:spcBef>
            </a:pPr>
            <a:r>
              <a:rPr lang="en-US" dirty="0"/>
              <a:t>Privacy is a shared responsibility within </a:t>
            </a:r>
            <a:r>
              <a:rPr lang="en-US" dirty="0">
                <a:highlight>
                  <a:srgbClr val="FFFF00"/>
                </a:highlight>
              </a:rPr>
              <a:t>OH-TGLN</a:t>
            </a:r>
            <a:endParaRPr lang="en-US" dirty="0"/>
          </a:p>
          <a:p>
            <a:pPr>
              <a:spcBef>
                <a:spcPts val="0"/>
              </a:spcBef>
            </a:pPr>
            <a:r>
              <a:rPr lang="en-US" dirty="0"/>
              <a:t>Everyone, regardless of your role is responsible for ensuring you are meeting privacy requirements</a:t>
            </a:r>
          </a:p>
          <a:p>
            <a:pPr>
              <a:spcBef>
                <a:spcPts val="0"/>
              </a:spcBef>
            </a:pPr>
            <a:endParaRPr lang="en-US" dirty="0"/>
          </a:p>
          <a:p>
            <a:pPr>
              <a:spcBef>
                <a:spcPts val="0"/>
              </a:spcBef>
            </a:pPr>
            <a:r>
              <a:rPr lang="en-US" dirty="0"/>
              <a:t>If you have questions or concerns, speak to your Manager/Director and/or the Privacy Office</a:t>
            </a:r>
            <a:r>
              <a:rPr lang="en-US" strike="sngStrike" dirty="0">
                <a:highlight>
                  <a:srgbClr val="FFFF00"/>
                </a:highlight>
              </a:rPr>
              <a:t>r</a:t>
            </a:r>
          </a:p>
          <a:p>
            <a:pPr>
              <a:spcBef>
                <a:spcPts val="0"/>
              </a:spcBef>
            </a:pPr>
            <a:endParaRPr lang="en-US" dirty="0"/>
          </a:p>
          <a:p>
            <a:pPr>
              <a:spcBef>
                <a:spcPts val="0"/>
              </a:spcBef>
            </a:pPr>
            <a:r>
              <a:rPr lang="en-US" dirty="0"/>
              <a:t>Public inquiries regarding privacy and/or access to information should be directed to the Privacy Office</a:t>
            </a:r>
            <a:r>
              <a:rPr lang="en-US" strike="sngStrike" dirty="0">
                <a:highlight>
                  <a:srgbClr val="FFFF00"/>
                </a:highlight>
              </a:rPr>
              <a:t>r</a:t>
            </a:r>
            <a:r>
              <a:rPr lang="en-US" dirty="0">
                <a:highlight>
                  <a:srgbClr val="FFFF00"/>
                </a:highlight>
              </a:rPr>
              <a:t> </a:t>
            </a:r>
          </a:p>
          <a:p>
            <a:pPr>
              <a:spcBef>
                <a:spcPts val="0"/>
              </a:spcBef>
            </a:pPr>
            <a:endParaRPr lang="en-US" dirty="0"/>
          </a:p>
          <a:p>
            <a:pPr>
              <a:spcBef>
                <a:spcPts val="0"/>
              </a:spcBef>
            </a:pPr>
            <a:r>
              <a:rPr lang="en-US" dirty="0"/>
              <a:t>The Privacy Office</a:t>
            </a:r>
            <a:r>
              <a:rPr lang="en-US" strike="sngStrike" dirty="0">
                <a:highlight>
                  <a:srgbClr val="FFFF00"/>
                </a:highlight>
              </a:rPr>
              <a:t>r</a:t>
            </a:r>
            <a:r>
              <a:rPr lang="en-US" strike="sngStrike" dirty="0"/>
              <a:t> </a:t>
            </a:r>
            <a:r>
              <a:rPr lang="en-US" dirty="0"/>
              <a:t>should be notified of any suspected or actual privacy breaches immediately </a:t>
            </a:r>
          </a:p>
          <a:p>
            <a:endParaRPr lang="en-US" dirty="0"/>
          </a:p>
        </p:txBody>
      </p:sp>
    </p:spTree>
    <p:extLst>
      <p:ext uri="{BB962C8B-B14F-4D97-AF65-F5344CB8AC3E}">
        <p14:creationId xmlns:p14="http://schemas.microsoft.com/office/powerpoint/2010/main" val="1244250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80851"/>
            <a:ext cx="8570563" cy="1165909"/>
          </a:xfrm>
        </p:spPr>
        <p:txBody>
          <a:bodyPr/>
          <a:lstStyle/>
          <a:p>
            <a:r>
              <a:rPr lang="en-US" dirty="0"/>
              <a:t>Legislation &amp; Policy Applicable to </a:t>
            </a:r>
            <a:r>
              <a:rPr lang="en-US" dirty="0">
                <a:highlight>
                  <a:srgbClr val="FFFF00"/>
                </a:highlight>
              </a:rPr>
              <a:t>TGLN, a part of Ontario Health (OH-TGLN)</a:t>
            </a:r>
          </a:p>
        </p:txBody>
      </p:sp>
      <p:sp>
        <p:nvSpPr>
          <p:cNvPr id="3" name="Content Placeholder 2"/>
          <p:cNvSpPr>
            <a:spLocks noGrp="1"/>
          </p:cNvSpPr>
          <p:nvPr>
            <p:ph idx="1"/>
          </p:nvPr>
        </p:nvSpPr>
        <p:spPr>
          <a:xfrm>
            <a:off x="457200" y="1700807"/>
            <a:ext cx="8229600" cy="4637999"/>
          </a:xfrm>
        </p:spPr>
        <p:txBody>
          <a:bodyPr/>
          <a:lstStyle/>
          <a:p>
            <a:pPr>
              <a:spcBef>
                <a:spcPts val="0"/>
              </a:spcBef>
            </a:pPr>
            <a:r>
              <a:rPr lang="en-US" i="1" dirty="0"/>
              <a:t>Gift of Life Act </a:t>
            </a:r>
          </a:p>
          <a:p>
            <a:pPr>
              <a:spcBef>
                <a:spcPts val="0"/>
              </a:spcBef>
            </a:pPr>
            <a:endParaRPr lang="en-US" dirty="0"/>
          </a:p>
          <a:p>
            <a:pPr>
              <a:spcBef>
                <a:spcPts val="0"/>
              </a:spcBef>
            </a:pPr>
            <a:r>
              <a:rPr lang="en-US" i="1" dirty="0"/>
              <a:t>Freedom of Information and Protection of Privacy Act (FIPPA)</a:t>
            </a:r>
          </a:p>
          <a:p>
            <a:pPr>
              <a:spcBef>
                <a:spcPts val="0"/>
              </a:spcBef>
            </a:pPr>
            <a:endParaRPr lang="en-US" dirty="0"/>
          </a:p>
          <a:p>
            <a:pPr>
              <a:spcBef>
                <a:spcPts val="0"/>
              </a:spcBef>
            </a:pPr>
            <a:r>
              <a:rPr lang="en-US" dirty="0">
                <a:highlight>
                  <a:srgbClr val="FFFF00"/>
                </a:highlight>
              </a:rPr>
              <a:t>OH-TGLN</a:t>
            </a:r>
            <a:r>
              <a:rPr lang="en-US" dirty="0"/>
              <a:t> Corporate Privacy Policy</a:t>
            </a:r>
          </a:p>
          <a:p>
            <a:pPr>
              <a:spcBef>
                <a:spcPts val="0"/>
              </a:spcBef>
            </a:pPr>
            <a:endParaRPr lang="en-US" dirty="0"/>
          </a:p>
          <a:p>
            <a:pPr>
              <a:spcBef>
                <a:spcPts val="0"/>
              </a:spcBef>
            </a:pPr>
            <a:r>
              <a:rPr lang="en-US" dirty="0">
                <a:highlight>
                  <a:srgbClr val="FFFF00"/>
                </a:highlight>
              </a:rPr>
              <a:t>OH-TGLN</a:t>
            </a:r>
            <a:r>
              <a:rPr lang="en-US" dirty="0"/>
              <a:t> Privacy Guidelines</a:t>
            </a:r>
          </a:p>
          <a:p>
            <a:pPr lvl="1">
              <a:spcBef>
                <a:spcPts val="0"/>
              </a:spcBef>
              <a:buFont typeface="Arial" panose="020B0604020202020204" pitchFamily="34" charset="0"/>
              <a:buChar char="•"/>
            </a:pPr>
            <a:r>
              <a:rPr lang="en-US" dirty="0"/>
              <a:t>Secure Receipt and Transmission of Personal Information</a:t>
            </a:r>
          </a:p>
          <a:p>
            <a:pPr lvl="1">
              <a:spcBef>
                <a:spcPts val="0"/>
              </a:spcBef>
              <a:buFont typeface="Arial" panose="020B0604020202020204" pitchFamily="34" charset="0"/>
              <a:buChar char="•"/>
            </a:pPr>
            <a:r>
              <a:rPr lang="en-US" dirty="0"/>
              <a:t>Responding to a Privacy Breach or Incident</a:t>
            </a:r>
          </a:p>
          <a:p>
            <a:pPr lvl="1">
              <a:spcBef>
                <a:spcPts val="0"/>
              </a:spcBef>
              <a:buFont typeface="Arial" panose="020B0604020202020204" pitchFamily="34" charset="0"/>
              <a:buChar char="•"/>
            </a:pPr>
            <a:r>
              <a:rPr lang="en-US" dirty="0"/>
              <a:t>Processing a Freedom of Information Request</a:t>
            </a:r>
          </a:p>
          <a:p>
            <a:pPr>
              <a:spcBef>
                <a:spcPts val="0"/>
              </a:spcBef>
            </a:pPr>
            <a:endParaRPr lang="en-US" dirty="0"/>
          </a:p>
          <a:p>
            <a:pPr>
              <a:spcBef>
                <a:spcPts val="0"/>
              </a:spcBef>
            </a:pPr>
            <a:r>
              <a:rPr lang="en-US" dirty="0"/>
              <a:t>Ontario Health (TGLN) Confidentiality Pledge</a:t>
            </a:r>
          </a:p>
          <a:p>
            <a:pPr>
              <a:spcBef>
                <a:spcPts val="0"/>
              </a:spcBef>
            </a:pPr>
            <a:r>
              <a:rPr lang="en-US" dirty="0">
                <a:highlight>
                  <a:srgbClr val="FFFF00"/>
                </a:highlight>
              </a:rPr>
              <a:t>OH Privacy Policy</a:t>
            </a:r>
          </a:p>
          <a:p>
            <a:endParaRPr lang="en-US" dirty="0"/>
          </a:p>
        </p:txBody>
      </p:sp>
    </p:spTree>
    <p:extLst>
      <p:ext uri="{BB962C8B-B14F-4D97-AF65-F5344CB8AC3E}">
        <p14:creationId xmlns:p14="http://schemas.microsoft.com/office/powerpoint/2010/main" val="2659185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Gift of Life Act</a:t>
            </a:r>
          </a:p>
        </p:txBody>
      </p:sp>
      <p:sp>
        <p:nvSpPr>
          <p:cNvPr id="3" name="Content Placeholder 2"/>
          <p:cNvSpPr>
            <a:spLocks noGrp="1"/>
          </p:cNvSpPr>
          <p:nvPr>
            <p:ph idx="1"/>
          </p:nvPr>
        </p:nvSpPr>
        <p:spPr/>
        <p:txBody>
          <a:bodyPr/>
          <a:lstStyle/>
          <a:p>
            <a:pPr>
              <a:spcBef>
                <a:spcPts val="600"/>
              </a:spcBef>
            </a:pPr>
            <a:r>
              <a:rPr lang="en-US" dirty="0"/>
              <a:t>Gives OH-TGLN the authority to collect and use Personal Information (PI) for purposes related to tissue donation/transplantation (tissue includes organs)</a:t>
            </a:r>
          </a:p>
          <a:p>
            <a:pPr>
              <a:spcBef>
                <a:spcPts val="600"/>
              </a:spcBef>
            </a:pPr>
            <a:endParaRPr lang="en-US" dirty="0"/>
          </a:p>
          <a:p>
            <a:pPr lvl="1">
              <a:spcBef>
                <a:spcPts val="600"/>
              </a:spcBef>
              <a:buFont typeface="Arial" panose="020B0604020202020204" pitchFamily="34" charset="0"/>
              <a:buChar char="•"/>
            </a:pPr>
            <a:r>
              <a:rPr lang="en-US" sz="2400" dirty="0"/>
              <a:t>PI is information about an identifiable individual, such as age, sex, religion, race, medical history, any identifying number (</a:t>
            </a:r>
            <a:r>
              <a:rPr lang="en-US" sz="2400" dirty="0" err="1"/>
              <a:t>e.g</a:t>
            </a:r>
            <a:r>
              <a:rPr lang="en-US" sz="2400" dirty="0"/>
              <a:t> health card number), address, telephone</a:t>
            </a:r>
          </a:p>
          <a:p>
            <a:pPr lvl="1">
              <a:spcBef>
                <a:spcPts val="600"/>
              </a:spcBef>
              <a:buFont typeface="Arial" panose="020B0604020202020204" pitchFamily="34" charset="0"/>
              <a:buChar char="•"/>
            </a:pPr>
            <a:endParaRPr lang="en-US" sz="2400" dirty="0"/>
          </a:p>
          <a:p>
            <a:pPr lvl="1">
              <a:spcBef>
                <a:spcPts val="600"/>
              </a:spcBef>
              <a:buFont typeface="Arial" panose="020B0604020202020204" pitchFamily="34" charset="0"/>
              <a:buChar char="•"/>
            </a:pPr>
            <a:r>
              <a:rPr lang="en-US" sz="2400" dirty="0"/>
              <a:t>Ontario Health (TGLN) # used alone is not identifiable </a:t>
            </a:r>
          </a:p>
          <a:p>
            <a:pPr lvl="1">
              <a:spcBef>
                <a:spcPts val="600"/>
              </a:spcBef>
              <a:buFont typeface="Arial" panose="020B0604020202020204" pitchFamily="34" charset="0"/>
              <a:buChar char="•"/>
            </a:pPr>
            <a:r>
              <a:rPr lang="en-US" sz="2400" dirty="0">
                <a:highlight>
                  <a:srgbClr val="FFFF00"/>
                </a:highlight>
              </a:rPr>
              <a:t>Under the </a:t>
            </a:r>
            <a:r>
              <a:rPr lang="en-US" sz="2400" i="1" dirty="0">
                <a:highlight>
                  <a:srgbClr val="FFFF00"/>
                </a:highlight>
              </a:rPr>
              <a:t>Gift of Life Act</a:t>
            </a:r>
            <a:r>
              <a:rPr lang="en-US" sz="2400" dirty="0">
                <a:highlight>
                  <a:srgbClr val="FFFF00"/>
                </a:highlight>
              </a:rPr>
              <a:t>, PI includes Personal Health Information (PHI)</a:t>
            </a:r>
          </a:p>
          <a:p>
            <a:endParaRPr lang="en-US" dirty="0"/>
          </a:p>
        </p:txBody>
      </p:sp>
    </p:spTree>
    <p:extLst>
      <p:ext uri="{BB962C8B-B14F-4D97-AF65-F5344CB8AC3E}">
        <p14:creationId xmlns:p14="http://schemas.microsoft.com/office/powerpoint/2010/main" val="2420836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Gift of Life Act, cont’d </a:t>
            </a:r>
          </a:p>
        </p:txBody>
      </p:sp>
      <p:sp>
        <p:nvSpPr>
          <p:cNvPr id="3" name="Content Placeholder 2"/>
          <p:cNvSpPr>
            <a:spLocks noGrp="1"/>
          </p:cNvSpPr>
          <p:nvPr>
            <p:ph idx="1"/>
          </p:nvPr>
        </p:nvSpPr>
        <p:spPr/>
        <p:txBody>
          <a:bodyPr/>
          <a:lstStyle/>
          <a:p>
            <a:pPr>
              <a:spcBef>
                <a:spcPts val="600"/>
              </a:spcBef>
            </a:pPr>
            <a:r>
              <a:rPr lang="en-US" dirty="0"/>
              <a:t>Requires </a:t>
            </a:r>
            <a:r>
              <a:rPr lang="en-US" dirty="0">
                <a:highlight>
                  <a:srgbClr val="FFFF00"/>
                </a:highlight>
              </a:rPr>
              <a:t>OH-TGLN</a:t>
            </a:r>
            <a:r>
              <a:rPr lang="en-US" dirty="0"/>
              <a:t> to disclose PI to certain “designated facilities”, Ministry employees and physicians</a:t>
            </a:r>
          </a:p>
          <a:p>
            <a:pPr>
              <a:spcBef>
                <a:spcPts val="600"/>
              </a:spcBef>
            </a:pPr>
            <a:r>
              <a:rPr lang="en-US" dirty="0"/>
              <a:t>Designated facilities include Ontario hospitals, transplant programs, tissue banks and laboratories </a:t>
            </a:r>
          </a:p>
          <a:p>
            <a:pPr>
              <a:spcBef>
                <a:spcPts val="600"/>
              </a:spcBef>
            </a:pPr>
            <a:endParaRPr lang="en-US" dirty="0"/>
          </a:p>
          <a:p>
            <a:pPr>
              <a:spcBef>
                <a:spcPts val="600"/>
              </a:spcBef>
            </a:pPr>
            <a:r>
              <a:rPr lang="en-US" dirty="0">
                <a:highlight>
                  <a:srgbClr val="FFFF00"/>
                </a:highlight>
              </a:rPr>
              <a:t>OH-TGLN</a:t>
            </a:r>
            <a:r>
              <a:rPr lang="en-US" dirty="0"/>
              <a:t> may enter into agreements with other entities to collect, use or disclose PI </a:t>
            </a:r>
            <a:r>
              <a:rPr lang="en-US" dirty="0">
                <a:highlight>
                  <a:srgbClr val="FFFF00"/>
                </a:highlight>
              </a:rPr>
              <a:t>for purposes related to organ and tissue donation</a:t>
            </a:r>
          </a:p>
          <a:p>
            <a:pPr>
              <a:spcBef>
                <a:spcPts val="600"/>
              </a:spcBef>
            </a:pPr>
            <a:endParaRPr lang="en-US" dirty="0"/>
          </a:p>
          <a:p>
            <a:pPr>
              <a:spcBef>
                <a:spcPts val="600"/>
              </a:spcBef>
            </a:pPr>
            <a:r>
              <a:rPr lang="en-US" dirty="0"/>
              <a:t>Beyond these disclosure rights, </a:t>
            </a:r>
            <a:r>
              <a:rPr lang="en-US" dirty="0">
                <a:highlight>
                  <a:srgbClr val="FFFF00"/>
                </a:highlight>
              </a:rPr>
              <a:t>OH-TGLN </a:t>
            </a:r>
            <a:r>
              <a:rPr lang="en-US" dirty="0"/>
              <a:t>cannot collect, use or disclose PI </a:t>
            </a:r>
          </a:p>
          <a:p>
            <a:endParaRPr lang="en-US" dirty="0"/>
          </a:p>
        </p:txBody>
      </p:sp>
    </p:spTree>
    <p:extLst>
      <p:ext uri="{BB962C8B-B14F-4D97-AF65-F5344CB8AC3E}">
        <p14:creationId xmlns:p14="http://schemas.microsoft.com/office/powerpoint/2010/main" val="3327368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Gift of Life Act, cont’d </a:t>
            </a:r>
          </a:p>
        </p:txBody>
      </p:sp>
      <p:sp>
        <p:nvSpPr>
          <p:cNvPr id="3" name="Content Placeholder 2"/>
          <p:cNvSpPr>
            <a:spLocks noGrp="1"/>
          </p:cNvSpPr>
          <p:nvPr>
            <p:ph idx="1"/>
          </p:nvPr>
        </p:nvSpPr>
        <p:spPr/>
        <p:txBody>
          <a:bodyPr/>
          <a:lstStyle/>
          <a:p>
            <a:pPr>
              <a:spcBef>
                <a:spcPts val="0"/>
              </a:spcBef>
            </a:pPr>
            <a:r>
              <a:rPr lang="en-US" dirty="0">
                <a:highlight>
                  <a:srgbClr val="FFFF00"/>
                </a:highlight>
              </a:rPr>
              <a:t>OH-TGLN </a:t>
            </a:r>
            <a:r>
              <a:rPr lang="en-US" dirty="0"/>
              <a:t>collects and uses very sensitive PI about donors, including:</a:t>
            </a:r>
          </a:p>
          <a:p>
            <a:pPr lvl="1">
              <a:spcBef>
                <a:spcPts val="0"/>
              </a:spcBef>
              <a:buFont typeface="Arial" panose="020B0604020202020204" pitchFamily="34" charset="0"/>
              <a:buChar char="•"/>
            </a:pPr>
            <a:r>
              <a:rPr lang="en-US" sz="2400" dirty="0"/>
              <a:t>HIV and hepatitis status </a:t>
            </a:r>
          </a:p>
          <a:p>
            <a:pPr lvl="1">
              <a:spcBef>
                <a:spcPts val="0"/>
              </a:spcBef>
              <a:buFont typeface="Arial" panose="020B0604020202020204" pitchFamily="34" charset="0"/>
              <a:buChar char="•"/>
            </a:pPr>
            <a:r>
              <a:rPr lang="en-US" sz="2400" dirty="0"/>
              <a:t>Blood type</a:t>
            </a:r>
          </a:p>
          <a:p>
            <a:pPr lvl="1">
              <a:spcBef>
                <a:spcPts val="0"/>
              </a:spcBef>
              <a:buFont typeface="Arial" panose="020B0604020202020204" pitchFamily="34" charset="0"/>
              <a:buChar char="•"/>
            </a:pPr>
            <a:r>
              <a:rPr lang="en-US" sz="2400" dirty="0"/>
              <a:t>Details of physical health</a:t>
            </a:r>
          </a:p>
          <a:p>
            <a:pPr lvl="1">
              <a:spcBef>
                <a:spcPts val="0"/>
              </a:spcBef>
              <a:buFont typeface="Arial" panose="020B0604020202020204" pitchFamily="34" charset="0"/>
              <a:buChar char="•"/>
            </a:pPr>
            <a:r>
              <a:rPr lang="en-US" sz="2400" dirty="0"/>
              <a:t>Race</a:t>
            </a:r>
          </a:p>
          <a:p>
            <a:pPr lvl="1">
              <a:spcBef>
                <a:spcPts val="0"/>
              </a:spcBef>
              <a:buFont typeface="Arial" panose="020B0604020202020204" pitchFamily="34" charset="0"/>
              <a:buChar char="•"/>
            </a:pPr>
            <a:r>
              <a:rPr lang="en-US" sz="2400" dirty="0"/>
              <a:t>Ethnicity</a:t>
            </a:r>
          </a:p>
          <a:p>
            <a:pPr lvl="1">
              <a:spcBef>
                <a:spcPts val="0"/>
              </a:spcBef>
              <a:buFont typeface="Arial" panose="020B0604020202020204" pitchFamily="34" charset="0"/>
              <a:buChar char="•"/>
            </a:pPr>
            <a:r>
              <a:rPr lang="en-US" sz="2400" dirty="0"/>
              <a:t>Religion </a:t>
            </a:r>
          </a:p>
          <a:p>
            <a:pPr>
              <a:spcBef>
                <a:spcPts val="0"/>
              </a:spcBef>
            </a:pPr>
            <a:endParaRPr lang="en-US" dirty="0"/>
          </a:p>
          <a:p>
            <a:pPr>
              <a:spcBef>
                <a:spcPts val="0"/>
              </a:spcBef>
            </a:pPr>
            <a:r>
              <a:rPr lang="en-US" dirty="0"/>
              <a:t>Extremely important that PI be used properly and protected from unauthorized disclosure</a:t>
            </a:r>
          </a:p>
          <a:p>
            <a:endParaRPr lang="en-US" dirty="0"/>
          </a:p>
        </p:txBody>
      </p:sp>
    </p:spTree>
    <p:extLst>
      <p:ext uri="{BB962C8B-B14F-4D97-AF65-F5344CB8AC3E}">
        <p14:creationId xmlns:p14="http://schemas.microsoft.com/office/powerpoint/2010/main" val="3686664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Gift of Life Act, cont’d </a:t>
            </a:r>
          </a:p>
        </p:txBody>
      </p:sp>
      <p:sp>
        <p:nvSpPr>
          <p:cNvPr id="3" name="Content Placeholder 2"/>
          <p:cNvSpPr>
            <a:spLocks noGrp="1"/>
          </p:cNvSpPr>
          <p:nvPr>
            <p:ph idx="1"/>
          </p:nvPr>
        </p:nvSpPr>
        <p:spPr/>
        <p:txBody>
          <a:bodyPr/>
          <a:lstStyle/>
          <a:p>
            <a:r>
              <a:rPr lang="en-US" dirty="0"/>
              <a:t>Any collection, use or disclosure that is not specifically permitted under the Act is a violation of the </a:t>
            </a:r>
            <a:r>
              <a:rPr lang="en-US" i="1" dirty="0"/>
              <a:t>Gift of Life Act</a:t>
            </a:r>
          </a:p>
          <a:p>
            <a:endParaRPr lang="en-US" dirty="0"/>
          </a:p>
          <a:p>
            <a:pPr lvl="1">
              <a:buFont typeface="Arial" panose="020B0604020202020204" pitchFamily="34" charset="0"/>
              <a:buChar char="•"/>
            </a:pPr>
            <a:r>
              <a:rPr lang="en-US" sz="2400" dirty="0"/>
              <a:t>$1000 fine or imprisonment of up to 6 months</a:t>
            </a:r>
          </a:p>
          <a:p>
            <a:pPr lvl="1">
              <a:buFont typeface="Arial" panose="020B0604020202020204" pitchFamily="34" charset="0"/>
              <a:buChar char="•"/>
            </a:pPr>
            <a:endParaRPr lang="en-US" sz="2400" dirty="0"/>
          </a:p>
          <a:p>
            <a:pPr lvl="1">
              <a:buFont typeface="Arial" panose="020B0604020202020204" pitchFamily="34" charset="0"/>
              <a:buChar char="•"/>
            </a:pPr>
            <a:r>
              <a:rPr lang="en-US" sz="2400" dirty="0"/>
              <a:t>Reflects the seriousness of privacy rights </a:t>
            </a:r>
          </a:p>
          <a:p>
            <a:endParaRPr lang="en-US" dirty="0"/>
          </a:p>
        </p:txBody>
      </p:sp>
    </p:spTree>
    <p:extLst>
      <p:ext uri="{BB962C8B-B14F-4D97-AF65-F5344CB8AC3E}">
        <p14:creationId xmlns:p14="http://schemas.microsoft.com/office/powerpoint/2010/main" val="3786799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FIPPA</a:t>
            </a:r>
          </a:p>
        </p:txBody>
      </p:sp>
      <p:sp>
        <p:nvSpPr>
          <p:cNvPr id="3" name="Content Placeholder 2"/>
          <p:cNvSpPr>
            <a:spLocks noGrp="1"/>
          </p:cNvSpPr>
          <p:nvPr>
            <p:ph idx="1"/>
          </p:nvPr>
        </p:nvSpPr>
        <p:spPr>
          <a:xfrm>
            <a:off x="457200" y="1700808"/>
            <a:ext cx="8229600" cy="4483016"/>
          </a:xfrm>
        </p:spPr>
        <p:txBody>
          <a:bodyPr/>
          <a:lstStyle/>
          <a:p>
            <a:pPr>
              <a:spcBef>
                <a:spcPts val="0"/>
              </a:spcBef>
            </a:pPr>
            <a:r>
              <a:rPr lang="en-US" dirty="0"/>
              <a:t>Ontario Health </a:t>
            </a:r>
            <a:r>
              <a:rPr lang="en-US" strike="sngStrike" dirty="0">
                <a:highlight>
                  <a:srgbClr val="FFFF00"/>
                </a:highlight>
              </a:rPr>
              <a:t>(TGLN) </a:t>
            </a:r>
            <a:r>
              <a:rPr lang="en-US" dirty="0"/>
              <a:t>is a government “institution” under FIPPA</a:t>
            </a:r>
          </a:p>
          <a:p>
            <a:pPr lvl="1">
              <a:spcBef>
                <a:spcPts val="0"/>
              </a:spcBef>
              <a:buFont typeface="Arial" panose="020B0604020202020204" pitchFamily="34" charset="0"/>
              <a:buChar char="•"/>
            </a:pPr>
            <a:r>
              <a:rPr lang="en-US" sz="2400" dirty="0">
                <a:highlight>
                  <a:srgbClr val="FFFF00"/>
                </a:highlight>
              </a:rPr>
              <a:t>OH-TGLN </a:t>
            </a:r>
            <a:r>
              <a:rPr lang="en-US" sz="2400" dirty="0"/>
              <a:t>is not contemplated under PHIPPA </a:t>
            </a:r>
          </a:p>
          <a:p>
            <a:pPr>
              <a:spcBef>
                <a:spcPts val="0"/>
              </a:spcBef>
            </a:pPr>
            <a:endParaRPr lang="en-US" dirty="0"/>
          </a:p>
          <a:p>
            <a:pPr>
              <a:spcBef>
                <a:spcPts val="0"/>
              </a:spcBef>
            </a:pPr>
            <a:r>
              <a:rPr lang="en-US" dirty="0"/>
              <a:t>Ontario Health responsibilities under FIPPA include:</a:t>
            </a:r>
          </a:p>
          <a:p>
            <a:pPr lvl="1">
              <a:spcBef>
                <a:spcPts val="0"/>
              </a:spcBef>
              <a:buFont typeface="Arial" panose="020B0604020202020204" pitchFamily="34" charset="0"/>
              <a:buChar char="•"/>
            </a:pPr>
            <a:r>
              <a:rPr lang="en-US" sz="2400" dirty="0"/>
              <a:t>Identifying the purpose for which PI is collected</a:t>
            </a:r>
          </a:p>
          <a:p>
            <a:pPr lvl="1">
              <a:spcBef>
                <a:spcPts val="0"/>
              </a:spcBef>
              <a:buFont typeface="Arial" panose="020B0604020202020204" pitchFamily="34" charset="0"/>
              <a:buChar char="•"/>
            </a:pPr>
            <a:r>
              <a:rPr lang="en-US" sz="2400" dirty="0"/>
              <a:t>Indicating the official within the Network who can answer questions about collection of PI (Privacy Officer)</a:t>
            </a:r>
          </a:p>
          <a:p>
            <a:pPr lvl="1">
              <a:spcBef>
                <a:spcPts val="0"/>
              </a:spcBef>
              <a:buFont typeface="Arial" panose="020B0604020202020204" pitchFamily="34" charset="0"/>
              <a:buChar char="•"/>
            </a:pPr>
            <a:r>
              <a:rPr lang="en-US" sz="2400" dirty="0"/>
              <a:t>PI can only be used for the purpose by which it was collected</a:t>
            </a:r>
          </a:p>
          <a:p>
            <a:pPr lvl="1">
              <a:spcBef>
                <a:spcPts val="0"/>
              </a:spcBef>
              <a:buFont typeface="Arial" panose="020B0604020202020204" pitchFamily="34" charset="0"/>
              <a:buChar char="•"/>
            </a:pPr>
            <a:r>
              <a:rPr lang="en-US" sz="2400" dirty="0"/>
              <a:t>Every person has a right to access any of their PI under custody/control of Ontario Health </a:t>
            </a:r>
            <a:r>
              <a:rPr lang="en-US" sz="2400" dirty="0">
                <a:highlight>
                  <a:srgbClr val="FFFF00"/>
                </a:highlight>
              </a:rPr>
              <a:t>(including OH-TGLN </a:t>
            </a:r>
            <a:r>
              <a:rPr lang="en-US" sz="2400" dirty="0"/>
              <a:t>) </a:t>
            </a:r>
          </a:p>
          <a:p>
            <a:endParaRPr lang="en-US" dirty="0"/>
          </a:p>
        </p:txBody>
      </p:sp>
    </p:spTree>
    <p:extLst>
      <p:ext uri="{BB962C8B-B14F-4D97-AF65-F5344CB8AC3E}">
        <p14:creationId xmlns:p14="http://schemas.microsoft.com/office/powerpoint/2010/main" val="1552455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FIPPA, cont’d</a:t>
            </a:r>
          </a:p>
        </p:txBody>
      </p:sp>
      <p:sp>
        <p:nvSpPr>
          <p:cNvPr id="3" name="Content Placeholder 2"/>
          <p:cNvSpPr>
            <a:spLocks noGrp="1"/>
          </p:cNvSpPr>
          <p:nvPr>
            <p:ph idx="1"/>
          </p:nvPr>
        </p:nvSpPr>
        <p:spPr/>
        <p:txBody>
          <a:bodyPr/>
          <a:lstStyle/>
          <a:p>
            <a:r>
              <a:rPr lang="en-US" dirty="0"/>
              <a:t>It is an offense to willfully disclose PI in violation of FIPPA ($5000 fine)</a:t>
            </a:r>
          </a:p>
          <a:p>
            <a:endParaRPr lang="en-US" dirty="0"/>
          </a:p>
          <a:p>
            <a:r>
              <a:rPr lang="en-US" dirty="0"/>
              <a:t>FIPPA has recently been expanded to include hospitals </a:t>
            </a:r>
          </a:p>
          <a:p>
            <a:endParaRPr lang="en-US" dirty="0"/>
          </a:p>
          <a:p>
            <a:r>
              <a:rPr lang="en-US" dirty="0"/>
              <a:t>Trend is to notify individuals where there has been unauthorized access or disclosure</a:t>
            </a:r>
          </a:p>
          <a:p>
            <a:endParaRPr lang="en-US" dirty="0"/>
          </a:p>
        </p:txBody>
      </p:sp>
    </p:spTree>
    <p:extLst>
      <p:ext uri="{BB962C8B-B14F-4D97-AF65-F5344CB8AC3E}">
        <p14:creationId xmlns:p14="http://schemas.microsoft.com/office/powerpoint/2010/main" val="3631859852"/>
      </p:ext>
    </p:extLst>
  </p:cSld>
  <p:clrMapOvr>
    <a:masterClrMapping/>
  </p:clrMapOvr>
</p:sld>
</file>

<file path=ppt/theme/theme1.xml><?xml version="1.0" encoding="utf-8"?>
<a:theme xmlns:a="http://schemas.openxmlformats.org/drawingml/2006/main" name="Ontario Health">
  <a:themeElements>
    <a:clrScheme name="Ontario Health">
      <a:dk1>
        <a:srgbClr val="000000"/>
      </a:dk1>
      <a:lt1>
        <a:srgbClr val="FFFFFF"/>
      </a:lt1>
      <a:dk2>
        <a:srgbClr val="000000"/>
      </a:dk2>
      <a:lt2>
        <a:srgbClr val="808080"/>
      </a:lt2>
      <a:accent1>
        <a:srgbClr val="00B2E3"/>
      </a:accent1>
      <a:accent2>
        <a:srgbClr val="C1B28F"/>
      </a:accent2>
      <a:accent3>
        <a:srgbClr val="49A7A2"/>
      </a:accent3>
      <a:accent4>
        <a:srgbClr val="92278F"/>
      </a:accent4>
      <a:accent5>
        <a:srgbClr val="047BC1"/>
      </a:accent5>
      <a:accent6>
        <a:srgbClr val="F15922"/>
      </a:accent6>
      <a:hlink>
        <a:srgbClr val="047BC1"/>
      </a:hlink>
      <a:folHlink>
        <a:srgbClr val="047BC1"/>
      </a:folHlink>
    </a:clrScheme>
    <a:fontScheme name="Calibri Light-Constantia">
      <a:majorFont>
        <a:latin typeface="Calibri Light"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B2E3"/>
        </a:solidFill>
        <a:ln w="9525" cap="flat" cmpd="sng" algn="ctr">
          <a:noFill/>
          <a:prstDash val="solid"/>
          <a:round/>
          <a:headEnd type="none" w="med" len="med"/>
          <a:tailEnd type="none" w="med" len="med"/>
        </a:ln>
        <a:effectLst/>
      </a:spPr>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solidFill>
          <a:srgbClr val="FFFF00"/>
        </a:solidFill>
        <a:ln w="12700" cap="flat" cmpd="sng" algn="ctr">
          <a:solidFill>
            <a:schemeClr val="tx1"/>
          </a:solidFill>
          <a:prstDash val="solid"/>
          <a:round/>
          <a:headEnd type="none" w="med" len="med"/>
          <a:tailEnd type="none" w="med" len="med"/>
        </a:ln>
        <a:effectLst/>
      </a:spPr>
      <a:bodyPr/>
      <a:lstStyle/>
    </a:lnDef>
    <a:txDef>
      <a:spPr>
        <a:noFill/>
      </a:spPr>
      <a:bodyPr wrap="square" rtlCol="0">
        <a:spAutoFit/>
      </a:bodyPr>
      <a:lstStyle>
        <a:defPPr algn="l">
          <a:defRPr sz="2400" u="none" kern="0" dirty="0" err="1">
            <a:solidFill>
              <a:srgbClr val="000000"/>
            </a:solidFill>
            <a:latin typeface="Calibri" panose="020F0502020204030204" pitchFamily="34" charset="0"/>
            <a:cs typeface="Calibri" panose="020F0502020204030204" pitchFamily="34" charset="0"/>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5473B5D90CBF044A89A6142F90A678E" ma:contentTypeVersion="8" ma:contentTypeDescription="Create a new document." ma:contentTypeScope="" ma:versionID="605aef471bb3c12fd5a5ea92f40bf7f6">
  <xsd:schema xmlns:xsd="http://www.w3.org/2001/XMLSchema" xmlns:xs="http://www.w3.org/2001/XMLSchema" xmlns:p="http://schemas.microsoft.com/office/2006/metadata/properties" xmlns:ns2="d587e197-38cf-4410-a79d-37de077780df" xmlns:ns3="2a0305b7-e234-4aeb-99e8-98e99b9bd0f2" targetNamespace="http://schemas.microsoft.com/office/2006/metadata/properties" ma:root="true" ma:fieldsID="31bd2da81295fd167f6801acd2ddacc5" ns2:_="" ns3:_="">
    <xsd:import namespace="d587e197-38cf-4410-a79d-37de077780df"/>
    <xsd:import namespace="2a0305b7-e234-4aeb-99e8-98e99b9bd0f2"/>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87e197-38cf-4410-a79d-37de077780d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a0305b7-e234-4aeb-99e8-98e99b9bd0f2"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49A68B3-4EDB-43A9-80F7-657163E4435D}">
  <ds:schemaRefs>
    <ds:schemaRef ds:uri="http://schemas.microsoft.com/sharepoint/v3/contenttype/forms"/>
  </ds:schemaRefs>
</ds:datastoreItem>
</file>

<file path=customXml/itemProps2.xml><?xml version="1.0" encoding="utf-8"?>
<ds:datastoreItem xmlns:ds="http://schemas.openxmlformats.org/officeDocument/2006/customXml" ds:itemID="{36462255-31DE-4C01-97B7-4600D15177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87e197-38cf-4410-a79d-37de077780df"/>
    <ds:schemaRef ds:uri="2a0305b7-e234-4aeb-99e8-98e99b9bd0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77211F7-2DF1-4B68-8B60-CC913EB92E33}">
  <ds:schemaRefs>
    <ds:schemaRef ds:uri="http://schemas.microsoft.com/office/2006/documentManagement/types"/>
    <ds:schemaRef ds:uri="http://schemas.microsoft.com/office/infopath/2007/PartnerControls"/>
    <ds:schemaRef ds:uri="http://schemas.microsoft.com/office/2006/metadata/properties"/>
    <ds:schemaRef ds:uri="http://purl.org/dc/terms/"/>
    <ds:schemaRef ds:uri="http://www.w3.org/XML/1998/namespace"/>
    <ds:schemaRef ds:uri="http://purl.org/dc/elements/1.1/"/>
    <ds:schemaRef ds:uri="http://purl.org/dc/dcmitype/"/>
    <ds:schemaRef ds:uri="http://schemas.openxmlformats.org/package/2006/metadata/core-properties"/>
    <ds:schemaRef ds:uri="2a0305b7-e234-4aeb-99e8-98e99b9bd0f2"/>
    <ds:schemaRef ds:uri="d587e197-38cf-4410-a79d-37de077780df"/>
  </ds:schemaRefs>
</ds:datastoreItem>
</file>

<file path=docProps/app.xml><?xml version="1.0" encoding="utf-8"?>
<Properties xmlns="http://schemas.openxmlformats.org/officeDocument/2006/extended-properties" xmlns:vt="http://schemas.openxmlformats.org/officeDocument/2006/docPropsVTypes">
  <Template/>
  <TotalTime>1593</TotalTime>
  <Words>1959</Words>
  <Application>Microsoft Office PowerPoint</Application>
  <PresentationFormat>On-screen Show (4:3)</PresentationFormat>
  <Paragraphs>207</Paragraphs>
  <Slides>22</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MS PGothic</vt:lpstr>
      <vt:lpstr>MS PGothic</vt:lpstr>
      <vt:lpstr>Arial</vt:lpstr>
      <vt:lpstr>Arial Narrow</vt:lpstr>
      <vt:lpstr>Calibri</vt:lpstr>
      <vt:lpstr>Helvetica Neue Light</vt:lpstr>
      <vt:lpstr>Ontario Health</vt:lpstr>
      <vt:lpstr>PowerPoint Presentation</vt:lpstr>
      <vt:lpstr>Background</vt:lpstr>
      <vt:lpstr>Legislation &amp; Policy Applicable to TGLN, a part of Ontario Health (OH-TGLN)</vt:lpstr>
      <vt:lpstr>Gift of Life Act</vt:lpstr>
      <vt:lpstr>Gift of Life Act, cont’d </vt:lpstr>
      <vt:lpstr>Gift of Life Act, cont’d </vt:lpstr>
      <vt:lpstr>Gift of Life Act, cont’d </vt:lpstr>
      <vt:lpstr>FIPPA</vt:lpstr>
      <vt:lpstr>FIPPA, cont’d</vt:lpstr>
      <vt:lpstr>OH-TGLN Corporate Privacy Policy</vt:lpstr>
      <vt:lpstr>Other OH-TGLN Privacy Documents and Resources</vt:lpstr>
      <vt:lpstr>iTransplant Donor Management System </vt:lpstr>
      <vt:lpstr>iTransplant Donor Management System, Precautions</vt:lpstr>
      <vt:lpstr>iTransplant Chart Audits</vt:lpstr>
      <vt:lpstr>iTransplant Chart Audits, cont’d</vt:lpstr>
      <vt:lpstr>iTransplant Chart Audits, cont’d</vt:lpstr>
      <vt:lpstr>Disclosure of Donor and Recipient PI to External Stakeholders</vt:lpstr>
      <vt:lpstr>Case Scenario #1</vt:lpstr>
      <vt:lpstr>Case Scenario #2</vt:lpstr>
      <vt:lpstr>Case Scenario #3</vt:lpstr>
      <vt:lpstr>Case Scenario #4</vt:lpstr>
      <vt:lpstr>Don’t Forget!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Gorete Carreiro</dc:creator>
  <cp:lastModifiedBy>Anjeet Bhogal</cp:lastModifiedBy>
  <cp:revision>262</cp:revision>
  <dcterms:modified xsi:type="dcterms:W3CDTF">2022-08-04T18:21:09Z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0x01010055473B5D90CBF044A89A6142F90A678E</vt:lpwstr>
  </property>
</Properties>
</file>